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7"/>
  </p:notesMasterIdLst>
  <p:handoutMasterIdLst>
    <p:handoutMasterId r:id="rId78"/>
  </p:handoutMasterIdLst>
  <p:sldIdLst>
    <p:sldId id="373" r:id="rId2"/>
    <p:sldId id="256" r:id="rId3"/>
    <p:sldId id="434" r:id="rId4"/>
    <p:sldId id="257" r:id="rId5"/>
    <p:sldId id="280" r:id="rId6"/>
    <p:sldId id="409" r:id="rId7"/>
    <p:sldId id="333" r:id="rId8"/>
    <p:sldId id="410" r:id="rId9"/>
    <p:sldId id="433" r:id="rId10"/>
    <p:sldId id="374" r:id="rId11"/>
    <p:sldId id="424" r:id="rId12"/>
    <p:sldId id="430" r:id="rId13"/>
    <p:sldId id="368" r:id="rId14"/>
    <p:sldId id="383" r:id="rId15"/>
    <p:sldId id="382" r:id="rId16"/>
    <p:sldId id="425" r:id="rId17"/>
    <p:sldId id="412" r:id="rId18"/>
    <p:sldId id="372" r:id="rId19"/>
    <p:sldId id="426" r:id="rId20"/>
    <p:sldId id="371" r:id="rId21"/>
    <p:sldId id="413" r:id="rId22"/>
    <p:sldId id="375" r:id="rId23"/>
    <p:sldId id="431" r:id="rId24"/>
    <p:sldId id="414" r:id="rId25"/>
    <p:sldId id="343" r:id="rId26"/>
    <p:sldId id="334" r:id="rId27"/>
    <p:sldId id="350" r:id="rId28"/>
    <p:sldId id="352" r:id="rId29"/>
    <p:sldId id="351" r:id="rId30"/>
    <p:sldId id="415" r:id="rId31"/>
    <p:sldId id="364" r:id="rId32"/>
    <p:sldId id="354" r:id="rId33"/>
    <p:sldId id="379" r:id="rId34"/>
    <p:sldId id="380" r:id="rId35"/>
    <p:sldId id="321" r:id="rId36"/>
    <p:sldId id="336" r:id="rId37"/>
    <p:sldId id="416" r:id="rId38"/>
    <p:sldId id="417" r:id="rId39"/>
    <p:sldId id="271" r:id="rId40"/>
    <p:sldId id="418" r:id="rId41"/>
    <p:sldId id="370" r:id="rId42"/>
    <p:sldId id="384" r:id="rId43"/>
    <p:sldId id="427" r:id="rId44"/>
    <p:sldId id="403" r:id="rId45"/>
    <p:sldId id="432" r:id="rId46"/>
    <p:sldId id="279" r:id="rId47"/>
    <p:sldId id="281" r:id="rId48"/>
    <p:sldId id="362" r:id="rId49"/>
    <p:sldId id="422" r:id="rId50"/>
    <p:sldId id="393" r:id="rId51"/>
    <p:sldId id="398" r:id="rId52"/>
    <p:sldId id="402" r:id="rId53"/>
    <p:sldId id="423" r:id="rId54"/>
    <p:sldId id="401" r:id="rId55"/>
    <p:sldId id="406" r:id="rId56"/>
    <p:sldId id="397" r:id="rId57"/>
    <p:sldId id="408" r:id="rId58"/>
    <p:sldId id="436" r:id="rId59"/>
    <p:sldId id="388" r:id="rId60"/>
    <p:sldId id="392" r:id="rId61"/>
    <p:sldId id="391" r:id="rId62"/>
    <p:sldId id="428" r:id="rId63"/>
    <p:sldId id="395" r:id="rId64"/>
    <p:sldId id="316" r:id="rId65"/>
    <p:sldId id="314" r:id="rId66"/>
    <p:sldId id="429" r:id="rId67"/>
    <p:sldId id="385" r:id="rId68"/>
    <p:sldId id="387" r:id="rId69"/>
    <p:sldId id="405" r:id="rId70"/>
    <p:sldId id="315" r:id="rId71"/>
    <p:sldId id="303" r:id="rId72"/>
    <p:sldId id="346" r:id="rId73"/>
    <p:sldId id="421" r:id="rId74"/>
    <p:sldId id="361" r:id="rId75"/>
    <p:sldId id="344" r:id="rId7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400" autoAdjust="0"/>
  </p:normalViewPr>
  <p:slideViewPr>
    <p:cSldViewPr>
      <p:cViewPr varScale="1">
        <p:scale>
          <a:sx n="86" d="100"/>
          <a:sy n="86" d="100"/>
        </p:scale>
        <p:origin x="-2334" y="-84"/>
      </p:cViewPr>
      <p:guideLst>
        <p:guide orient="horz" pos="2160"/>
        <p:guide pos="2880"/>
      </p:guideLst>
    </p:cSldViewPr>
  </p:slideViewPr>
  <p:notesTextViewPr>
    <p:cViewPr>
      <p:scale>
        <a:sx n="1" d="1"/>
        <a:sy n="1" d="1"/>
      </p:scale>
      <p:origin x="0" y="0"/>
    </p:cViewPr>
  </p:notesTextViewPr>
  <p:sorterViewPr>
    <p:cViewPr>
      <p:scale>
        <a:sx n="100" d="100"/>
        <a:sy n="100" d="100"/>
      </p:scale>
      <p:origin x="0" y="1314"/>
    </p:cViewPr>
  </p:sorterViewPr>
  <p:notesViewPr>
    <p:cSldViewPr>
      <p:cViewPr varScale="1">
        <p:scale>
          <a:sx n="84" d="100"/>
          <a:sy n="84" d="100"/>
        </p:scale>
        <p:origin x="-376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764" cy="480388"/>
          </a:xfrm>
          <a:prstGeom prst="rect">
            <a:avLst/>
          </a:prstGeom>
        </p:spPr>
        <p:txBody>
          <a:bodyPr vert="horz" lIns="95610" tIns="47805" rIns="95610" bIns="47805" rtlCol="0"/>
          <a:lstStyle>
            <a:lvl1pPr algn="l">
              <a:defRPr sz="1300"/>
            </a:lvl1pPr>
          </a:lstStyle>
          <a:p>
            <a:endParaRPr lang="en-US"/>
          </a:p>
        </p:txBody>
      </p:sp>
      <p:sp>
        <p:nvSpPr>
          <p:cNvPr id="3" name="Date Placeholder 2"/>
          <p:cNvSpPr>
            <a:spLocks noGrp="1"/>
          </p:cNvSpPr>
          <p:nvPr>
            <p:ph type="dt" sz="quarter" idx="1"/>
          </p:nvPr>
        </p:nvSpPr>
        <p:spPr>
          <a:xfrm>
            <a:off x="4142750" y="0"/>
            <a:ext cx="3170763" cy="480388"/>
          </a:xfrm>
          <a:prstGeom prst="rect">
            <a:avLst/>
          </a:prstGeom>
        </p:spPr>
        <p:txBody>
          <a:bodyPr vert="horz" lIns="95610" tIns="47805" rIns="95610" bIns="47805" rtlCol="0"/>
          <a:lstStyle>
            <a:lvl1pPr algn="r">
              <a:defRPr sz="1300"/>
            </a:lvl1pPr>
          </a:lstStyle>
          <a:p>
            <a:fld id="{E62ED6FE-FF55-4A94-9EC1-B018B906448B}" type="datetimeFigureOut">
              <a:rPr lang="en-US" smtClean="0"/>
              <a:t>6/19/2014</a:t>
            </a:fld>
            <a:endParaRPr lang="en-US"/>
          </a:p>
        </p:txBody>
      </p:sp>
      <p:sp>
        <p:nvSpPr>
          <p:cNvPr id="4" name="Footer Placeholder 3"/>
          <p:cNvSpPr>
            <a:spLocks noGrp="1"/>
          </p:cNvSpPr>
          <p:nvPr>
            <p:ph type="ftr" sz="quarter" idx="2"/>
          </p:nvPr>
        </p:nvSpPr>
        <p:spPr>
          <a:xfrm>
            <a:off x="2" y="9119173"/>
            <a:ext cx="3170764" cy="480388"/>
          </a:xfrm>
          <a:prstGeom prst="rect">
            <a:avLst/>
          </a:prstGeom>
        </p:spPr>
        <p:txBody>
          <a:bodyPr vert="horz" lIns="95610" tIns="47805" rIns="95610" bIns="47805" rtlCol="0" anchor="b"/>
          <a:lstStyle>
            <a:lvl1pPr algn="l">
              <a:defRPr sz="1300"/>
            </a:lvl1pPr>
          </a:lstStyle>
          <a:p>
            <a:endParaRPr lang="en-US"/>
          </a:p>
        </p:txBody>
      </p:sp>
      <p:sp>
        <p:nvSpPr>
          <p:cNvPr id="5" name="Slide Number Placeholder 4"/>
          <p:cNvSpPr>
            <a:spLocks noGrp="1"/>
          </p:cNvSpPr>
          <p:nvPr>
            <p:ph type="sldNum" sz="quarter" idx="3"/>
          </p:nvPr>
        </p:nvSpPr>
        <p:spPr>
          <a:xfrm>
            <a:off x="4142750" y="9119173"/>
            <a:ext cx="3170763" cy="480388"/>
          </a:xfrm>
          <a:prstGeom prst="rect">
            <a:avLst/>
          </a:prstGeom>
        </p:spPr>
        <p:txBody>
          <a:bodyPr vert="horz" lIns="95610" tIns="47805" rIns="95610" bIns="47805" rtlCol="0" anchor="b"/>
          <a:lstStyle>
            <a:lvl1pPr algn="r">
              <a:defRPr sz="1300"/>
            </a:lvl1pPr>
          </a:lstStyle>
          <a:p>
            <a:fld id="{9C5C0816-6962-4A79-8C6B-816E84D9BE33}" type="slidenum">
              <a:rPr lang="en-US" smtClean="0"/>
              <a:t>‹#›</a:t>
            </a:fld>
            <a:endParaRPr lang="en-US"/>
          </a:p>
        </p:txBody>
      </p:sp>
    </p:spTree>
    <p:extLst>
      <p:ext uri="{BB962C8B-B14F-4D97-AF65-F5344CB8AC3E}">
        <p14:creationId xmlns:p14="http://schemas.microsoft.com/office/powerpoint/2010/main" val="2510474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0060"/>
          </a:xfrm>
          <a:prstGeom prst="rect">
            <a:avLst/>
          </a:prstGeom>
        </p:spPr>
        <p:txBody>
          <a:bodyPr vert="horz" lIns="96662" tIns="48331" rIns="96662" bIns="48331" rtlCol="0"/>
          <a:lstStyle>
            <a:lvl1pPr algn="l">
              <a:defRPr sz="13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62" tIns="48331" rIns="96662" bIns="48331" rtlCol="0"/>
          <a:lstStyle>
            <a:lvl1pPr algn="r">
              <a:defRPr sz="1300"/>
            </a:lvl1pPr>
          </a:lstStyle>
          <a:p>
            <a:fld id="{E5649C54-2FE2-48B1-A781-9BF741EA6979}" type="datetimeFigureOut">
              <a:rPr lang="en-US" smtClean="0"/>
              <a:t>6/19/2014</a:t>
            </a:fld>
            <a:endParaRPr lang="en-US"/>
          </a:p>
        </p:txBody>
      </p:sp>
      <p:sp>
        <p:nvSpPr>
          <p:cNvPr id="4" name="Slide Image Placeholder 3"/>
          <p:cNvSpPr>
            <a:spLocks noGrp="1" noRot="1" noChangeAspect="1"/>
          </p:cNvSpPr>
          <p:nvPr>
            <p:ph type="sldImg" idx="2"/>
          </p:nvPr>
        </p:nvSpPr>
        <p:spPr>
          <a:xfrm>
            <a:off x="1257300" y="719138"/>
            <a:ext cx="4802188" cy="3602037"/>
          </a:xfrm>
          <a:prstGeom prst="rect">
            <a:avLst/>
          </a:prstGeom>
          <a:noFill/>
          <a:ln w="12700">
            <a:solidFill>
              <a:prstClr val="black"/>
            </a:solidFill>
          </a:ln>
        </p:spPr>
        <p:txBody>
          <a:bodyPr vert="horz" lIns="96662" tIns="48331" rIns="96662" bIns="48331"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62" tIns="48331" rIns="96662"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119475"/>
            <a:ext cx="3169920" cy="480060"/>
          </a:xfrm>
          <a:prstGeom prst="rect">
            <a:avLst/>
          </a:prstGeom>
        </p:spPr>
        <p:txBody>
          <a:bodyPr vert="horz" lIns="96662" tIns="48331" rIns="96662"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5"/>
            <a:ext cx="3169920" cy="480060"/>
          </a:xfrm>
          <a:prstGeom prst="rect">
            <a:avLst/>
          </a:prstGeom>
        </p:spPr>
        <p:txBody>
          <a:bodyPr vert="horz" lIns="96662" tIns="48331" rIns="96662" bIns="48331" rtlCol="0" anchor="b"/>
          <a:lstStyle>
            <a:lvl1pPr algn="r">
              <a:defRPr sz="1300"/>
            </a:lvl1pPr>
          </a:lstStyle>
          <a:p>
            <a:fld id="{9086EE44-F135-4A4A-860E-8D5201678AB1}" type="slidenum">
              <a:rPr lang="en-US" smtClean="0"/>
              <a:t>‹#›</a:t>
            </a:fld>
            <a:endParaRPr lang="en-US"/>
          </a:p>
        </p:txBody>
      </p:sp>
    </p:spTree>
    <p:extLst>
      <p:ext uri="{BB962C8B-B14F-4D97-AF65-F5344CB8AC3E}">
        <p14:creationId xmlns:p14="http://schemas.microsoft.com/office/powerpoint/2010/main" val="2957817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Handouts provided</a:t>
            </a:r>
            <a:r>
              <a:rPr lang="en-US" sz="2400" baseline="0" dirty="0" smtClean="0"/>
              <a:t> courtesy of SPMC</a:t>
            </a:r>
            <a:r>
              <a:rPr lang="en-US" sz="2400" baseline="0" dirty="0" smtClean="0"/>
              <a:t>.</a:t>
            </a:r>
            <a:endParaRPr lang="en-US" sz="2400" baseline="0" dirty="0" smtClean="0"/>
          </a:p>
        </p:txBody>
      </p:sp>
      <p:sp>
        <p:nvSpPr>
          <p:cNvPr id="4" name="Slide Number Placeholder 3"/>
          <p:cNvSpPr>
            <a:spLocks noGrp="1"/>
          </p:cNvSpPr>
          <p:nvPr>
            <p:ph type="sldNum" sz="quarter" idx="10"/>
          </p:nvPr>
        </p:nvSpPr>
        <p:spPr/>
        <p:txBody>
          <a:bodyPr/>
          <a:lstStyle/>
          <a:p>
            <a:fld id="{9086EE44-F135-4A4A-860E-8D5201678AB1}" type="slidenum">
              <a:rPr lang="en-US" smtClean="0"/>
              <a:t>1</a:t>
            </a:fld>
            <a:endParaRPr lang="en-US"/>
          </a:p>
        </p:txBody>
      </p:sp>
    </p:spTree>
    <p:extLst>
      <p:ext uri="{BB962C8B-B14F-4D97-AF65-F5344CB8AC3E}">
        <p14:creationId xmlns:p14="http://schemas.microsoft.com/office/powerpoint/2010/main" val="1723300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smtClean="0"/>
              <a:t>The solution of that era – before 1910 - was to make exact replacements for defective notes, meaning that notes identically numbered to the defective notes had to be fabricated.</a:t>
            </a:r>
          </a:p>
          <a:p>
            <a:endParaRPr lang="en-US" sz="2400" baseline="0" dirty="0" smtClean="0"/>
          </a:p>
          <a:p>
            <a:r>
              <a:rPr lang="en-US" sz="2400" baseline="0" dirty="0" smtClean="0"/>
              <a:t>Why bother?</a:t>
            </a:r>
          </a:p>
          <a:p>
            <a:endParaRPr lang="en-US" sz="2400" baseline="0" dirty="0" smtClean="0"/>
          </a:p>
          <a:p>
            <a:pPr marL="171450" indent="-171450">
              <a:buFont typeface="Arial" panose="020B0604020202020204" pitchFamily="34" charset="0"/>
              <a:buChar char="•"/>
            </a:pPr>
            <a:r>
              <a:rPr lang="en-US" sz="2400" baseline="0" dirty="0" smtClean="0"/>
              <a:t>I just said a moment ago that counts had to be maintained.  Why not insert another number in place of a defective?</a:t>
            </a:r>
          </a:p>
          <a:p>
            <a:pPr marL="171450" indent="-171450">
              <a:buFont typeface="Arial" panose="020B0604020202020204" pitchFamily="34" charset="0"/>
              <a:buChar char="•"/>
            </a:pPr>
            <a:r>
              <a:rPr lang="en-US" sz="2400" baseline="0" dirty="0" smtClean="0"/>
              <a:t>When Treasury placed an order for 100,000 notes with serials 1 to 100,000, that is what the BEP was supposed to deliver.  It required perfect notes.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smtClean="0"/>
              <a:t>It was the policy of the day.  They had to go back and make-up the note with the same serial number.</a:t>
            </a:r>
          </a:p>
        </p:txBody>
      </p:sp>
      <p:sp>
        <p:nvSpPr>
          <p:cNvPr id="4" name="Slide Number Placeholder 3"/>
          <p:cNvSpPr>
            <a:spLocks noGrp="1"/>
          </p:cNvSpPr>
          <p:nvPr>
            <p:ph type="sldNum" sz="quarter" idx="10"/>
          </p:nvPr>
        </p:nvSpPr>
        <p:spPr/>
        <p:txBody>
          <a:bodyPr/>
          <a:lstStyle/>
          <a:p>
            <a:fld id="{9086EE44-F135-4A4A-860E-8D5201678AB1}" type="slidenum">
              <a:rPr lang="en-US" smtClean="0"/>
              <a:t>10</a:t>
            </a:fld>
            <a:endParaRPr lang="en-US"/>
          </a:p>
        </p:txBody>
      </p:sp>
    </p:spTree>
    <p:extLst>
      <p:ext uri="{BB962C8B-B14F-4D97-AF65-F5344CB8AC3E}">
        <p14:creationId xmlns:p14="http://schemas.microsoft.com/office/powerpoint/2010/main" val="218197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In fact, even the Treasury ledger</a:t>
            </a:r>
            <a:r>
              <a:rPr lang="en-US" sz="2400" baseline="0" dirty="0" smtClean="0"/>
              <a:t> titles made the point.  This is a ledger page of notes received from the BEP.</a:t>
            </a:r>
            <a:endParaRPr lang="en-US" sz="2400" dirty="0" smtClean="0"/>
          </a:p>
          <a:p>
            <a:endParaRPr lang="en-US" sz="2400" dirty="0" smtClean="0"/>
          </a:p>
          <a:p>
            <a:r>
              <a:rPr lang="en-US" sz="2400" dirty="0" smtClean="0"/>
              <a:t>Perfect</a:t>
            </a:r>
            <a:r>
              <a:rPr lang="en-US" sz="2400" baseline="0" dirty="0" smtClean="0"/>
              <a:t> was the name of the game.</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11</a:t>
            </a:fld>
            <a:endParaRPr lang="en-US"/>
          </a:p>
        </p:txBody>
      </p:sp>
    </p:spTree>
    <p:extLst>
      <p:ext uri="{BB962C8B-B14F-4D97-AF65-F5344CB8AC3E}">
        <p14:creationId xmlns:p14="http://schemas.microsoft.com/office/powerpoint/2010/main" val="3543450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smtClean="0"/>
              <a:t>I also want to tell you about the bigger picture – more background information – of BEP production in the late 1800s:</a:t>
            </a:r>
          </a:p>
          <a:p>
            <a:endParaRPr lang="en-US" sz="2400" baseline="0" dirty="0" smtClean="0"/>
          </a:p>
          <a:p>
            <a:r>
              <a:rPr lang="en-US" sz="2400" baseline="0" dirty="0" smtClean="0"/>
              <a:t>Starting in the mid-1880s, there was an emerging demand for accountability and scrutiny of the Treasury Department.</a:t>
            </a:r>
          </a:p>
        </p:txBody>
      </p:sp>
      <p:sp>
        <p:nvSpPr>
          <p:cNvPr id="4" name="Slide Number Placeholder 3"/>
          <p:cNvSpPr>
            <a:spLocks noGrp="1"/>
          </p:cNvSpPr>
          <p:nvPr>
            <p:ph type="sldNum" sz="quarter" idx="10"/>
          </p:nvPr>
        </p:nvSpPr>
        <p:spPr/>
        <p:txBody>
          <a:bodyPr/>
          <a:lstStyle/>
          <a:p>
            <a:fld id="{9086EE44-F135-4A4A-860E-8D5201678AB1}" type="slidenum">
              <a:rPr lang="en-US" smtClean="0"/>
              <a:t>12</a:t>
            </a:fld>
            <a:endParaRPr lang="en-US"/>
          </a:p>
        </p:txBody>
      </p:sp>
    </p:spTree>
    <p:extLst>
      <p:ext uri="{BB962C8B-B14F-4D97-AF65-F5344CB8AC3E}">
        <p14:creationId xmlns:p14="http://schemas.microsoft.com/office/powerpoint/2010/main" val="2181976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It lead to fraud prevention measures,</a:t>
            </a:r>
            <a:r>
              <a:rPr lang="en-US" sz="2400" baseline="0" dirty="0" smtClean="0"/>
              <a:t> like the use of end characters on serial numbers to help prevent alterations.</a:t>
            </a:r>
          </a:p>
        </p:txBody>
      </p:sp>
      <p:sp>
        <p:nvSpPr>
          <p:cNvPr id="4" name="Slide Number Placeholder 3"/>
          <p:cNvSpPr>
            <a:spLocks noGrp="1"/>
          </p:cNvSpPr>
          <p:nvPr>
            <p:ph type="sldNum" sz="quarter" idx="10"/>
          </p:nvPr>
        </p:nvSpPr>
        <p:spPr/>
        <p:txBody>
          <a:bodyPr/>
          <a:lstStyle/>
          <a:p>
            <a:fld id="{9086EE44-F135-4A4A-860E-8D5201678AB1}" type="slidenum">
              <a:rPr lang="en-US" smtClean="0"/>
              <a:t>13</a:t>
            </a:fld>
            <a:endParaRPr lang="en-US"/>
          </a:p>
        </p:txBody>
      </p:sp>
    </p:spTree>
    <p:extLst>
      <p:ext uri="{BB962C8B-B14F-4D97-AF65-F5344CB8AC3E}">
        <p14:creationId xmlns:p14="http://schemas.microsoft.com/office/powerpoint/2010/main" val="1644277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Like these guys.</a:t>
            </a:r>
          </a:p>
          <a:p>
            <a:endParaRPr lang="en-US" sz="2400" dirty="0" smtClean="0"/>
          </a:p>
          <a:p>
            <a:r>
              <a:rPr lang="en-US" sz="2400" dirty="0" smtClean="0"/>
              <a:t>This is a sample</a:t>
            </a:r>
            <a:r>
              <a:rPr lang="en-US" sz="2400" baseline="0" dirty="0" smtClean="0"/>
              <a:t> impression of end characters found in the archives by Doug Murray many years ago.</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14</a:t>
            </a:fld>
            <a:endParaRPr lang="en-US"/>
          </a:p>
        </p:txBody>
      </p:sp>
    </p:spTree>
    <p:extLst>
      <p:ext uri="{BB962C8B-B14F-4D97-AF65-F5344CB8AC3E}">
        <p14:creationId xmlns:p14="http://schemas.microsoft.com/office/powerpoint/2010/main" val="2760923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Here’s a closer</a:t>
            </a:r>
            <a:r>
              <a:rPr lang="en-US" sz="2400" baseline="0" dirty="0" smtClean="0"/>
              <a:t> look.  You’ll recognize many of them.  </a:t>
            </a:r>
          </a:p>
          <a:p>
            <a:endParaRPr lang="en-US" sz="2400" baseline="0" dirty="0" smtClean="0"/>
          </a:p>
          <a:p>
            <a:r>
              <a:rPr lang="en-US" sz="2400" baseline="0" dirty="0" smtClean="0"/>
              <a:t>The Cs were used as prefixes on gold certificates.</a:t>
            </a:r>
          </a:p>
          <a:p>
            <a:r>
              <a:rPr lang="en-US" sz="2400" baseline="0" dirty="0" smtClean="0"/>
              <a:t>The parentheses were used on national bank notes and certain high denomination notes.</a:t>
            </a:r>
          </a:p>
          <a:p>
            <a:r>
              <a:rPr lang="en-US" sz="2400" baseline="0" dirty="0" smtClean="0"/>
              <a:t>The epsilons</a:t>
            </a:r>
          </a:p>
          <a:p>
            <a:r>
              <a:rPr lang="en-US" sz="2400" baseline="0" dirty="0" smtClean="0"/>
              <a:t>The flowers on silver certificates</a:t>
            </a:r>
          </a:p>
          <a:p>
            <a:r>
              <a:rPr lang="en-US" sz="2400" baseline="0" dirty="0" smtClean="0"/>
              <a:t>The braces on national bank notes.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15</a:t>
            </a:fld>
            <a:endParaRPr lang="en-US"/>
          </a:p>
        </p:txBody>
      </p:sp>
    </p:spTree>
    <p:extLst>
      <p:ext uri="{BB962C8B-B14F-4D97-AF65-F5344CB8AC3E}">
        <p14:creationId xmlns:p14="http://schemas.microsoft.com/office/powerpoint/2010/main" val="1125514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16</a:t>
            </a:fld>
            <a:endParaRPr lang="en-US"/>
          </a:p>
        </p:txBody>
      </p:sp>
    </p:spTree>
    <p:extLst>
      <p:ext uri="{BB962C8B-B14F-4D97-AF65-F5344CB8AC3E}">
        <p14:creationId xmlns:p14="http://schemas.microsoft.com/office/powerpoint/2010/main" val="1370535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As another fraud prevention measure, the BEP</a:t>
            </a:r>
            <a:r>
              <a:rPr lang="en-US" sz="2400" baseline="0" dirty="0" smtClean="0"/>
              <a:t> even employed the use of specially patented fonts.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17</a:t>
            </a:fld>
            <a:endParaRPr lang="en-US"/>
          </a:p>
        </p:txBody>
      </p:sp>
    </p:spTree>
    <p:extLst>
      <p:ext uri="{BB962C8B-B14F-4D97-AF65-F5344CB8AC3E}">
        <p14:creationId xmlns:p14="http://schemas.microsoft.com/office/powerpoint/2010/main" val="1644277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These</a:t>
            </a:r>
            <a:r>
              <a:rPr lang="en-US" sz="2400" baseline="0" dirty="0" smtClean="0"/>
              <a:t> may look familiar to you.  What you may not know is that were p</a:t>
            </a:r>
            <a:r>
              <a:rPr lang="en-US" sz="2400" dirty="0" smtClean="0"/>
              <a:t>atented</a:t>
            </a:r>
            <a:r>
              <a:rPr lang="en-US" sz="2400" baseline="0" dirty="0" smtClean="0"/>
              <a:t> by James D. Smith in 1873.  Smith was an engineer at the BEP and is credited for a number of patents, many of which have to do with numbering machines.</a:t>
            </a:r>
          </a:p>
          <a:p>
            <a:endParaRPr lang="en-US" sz="2400" baseline="0" dirty="0" smtClean="0"/>
          </a:p>
          <a:p>
            <a:r>
              <a:rPr lang="en-US" sz="2400" baseline="0" dirty="0" smtClean="0"/>
              <a:t>He specifically designed this font set so that numerals could not be altered without detection…</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18</a:t>
            </a:fld>
            <a:endParaRPr lang="en-US"/>
          </a:p>
        </p:txBody>
      </p:sp>
    </p:spTree>
    <p:extLst>
      <p:ext uri="{BB962C8B-B14F-4D97-AF65-F5344CB8AC3E}">
        <p14:creationId xmlns:p14="http://schemas.microsoft.com/office/powerpoint/2010/main" val="3251881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 is the</a:t>
            </a:r>
            <a:r>
              <a:rPr lang="en-US" sz="2400" baseline="0" dirty="0" smtClean="0"/>
              <a:t> patent description.</a:t>
            </a:r>
            <a:endParaRPr lang="en-US" sz="2400" dirty="0" smtClean="0"/>
          </a:p>
          <a:p>
            <a:endParaRPr lang="en-US" sz="2400" dirty="0" smtClean="0"/>
          </a:p>
          <a:p>
            <a:r>
              <a:rPr lang="en-US" sz="2400" dirty="0" smtClean="0"/>
              <a:t>The upshot is that “The result of the design is the</a:t>
            </a:r>
            <a:r>
              <a:rPr lang="en-US" sz="2400" baseline="0" dirty="0" smtClean="0"/>
              <a:t> rendering impossible of the altering of any figure … by erasure…”</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19</a:t>
            </a:fld>
            <a:endParaRPr lang="en-US"/>
          </a:p>
        </p:txBody>
      </p:sp>
    </p:spTree>
    <p:extLst>
      <p:ext uri="{BB962C8B-B14F-4D97-AF65-F5344CB8AC3E}">
        <p14:creationId xmlns:p14="http://schemas.microsoft.com/office/powerpoint/2010/main" val="638497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A better title might be:  Large Size Pre-Star</a:t>
            </a:r>
            <a:r>
              <a:rPr lang="en-US" sz="2400" baseline="0" dirty="0" smtClean="0"/>
              <a:t> Replacement Notes</a:t>
            </a:r>
          </a:p>
          <a:p>
            <a:endParaRPr lang="en-US" sz="2400" baseline="0" dirty="0" smtClean="0"/>
          </a:p>
          <a:p>
            <a:r>
              <a:rPr lang="en-US" sz="2400" baseline="0" dirty="0" smtClean="0"/>
              <a:t>This is the second part of a series I started last Memphis with my talk on Large Size Replacement National Bank Notes.  Some of the material will be from my talk last year. </a:t>
            </a:r>
          </a:p>
          <a:p>
            <a:endParaRPr lang="en-US" sz="2800" baseline="0" dirty="0" smtClean="0"/>
          </a:p>
        </p:txBody>
      </p:sp>
      <p:sp>
        <p:nvSpPr>
          <p:cNvPr id="4" name="Slide Number Placeholder 3"/>
          <p:cNvSpPr>
            <a:spLocks noGrp="1"/>
          </p:cNvSpPr>
          <p:nvPr>
            <p:ph type="sldNum" sz="quarter" idx="10"/>
          </p:nvPr>
        </p:nvSpPr>
        <p:spPr/>
        <p:txBody>
          <a:bodyPr/>
          <a:lstStyle/>
          <a:p>
            <a:fld id="{9086EE44-F135-4A4A-860E-8D5201678AB1}" type="slidenum">
              <a:rPr lang="en-US" smtClean="0"/>
              <a:t>2</a:t>
            </a:fld>
            <a:endParaRPr lang="en-US"/>
          </a:p>
        </p:txBody>
      </p:sp>
    </p:spTree>
    <p:extLst>
      <p:ext uri="{BB962C8B-B14F-4D97-AF65-F5344CB8AC3E}">
        <p14:creationId xmlns:p14="http://schemas.microsoft.com/office/powerpoint/2010/main" val="1723300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And it was</a:t>
            </a:r>
            <a:r>
              <a:rPr lang="en-US" sz="2400" baseline="0" dirty="0" smtClean="0"/>
              <a:t> put into use on early 1882 Gold Certificates.</a:t>
            </a:r>
          </a:p>
          <a:p>
            <a:endParaRPr lang="en-US" sz="2400" baseline="0" dirty="0" smtClean="0"/>
          </a:p>
          <a:p>
            <a:r>
              <a:rPr lang="en-US" sz="2400" baseline="0" dirty="0" smtClean="0"/>
              <a:t>They were perhaps the oddest looking fonts used on serial numbers.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20</a:t>
            </a:fld>
            <a:endParaRPr lang="en-US"/>
          </a:p>
        </p:txBody>
      </p:sp>
    </p:spTree>
    <p:extLst>
      <p:ext uri="{BB962C8B-B14F-4D97-AF65-F5344CB8AC3E}">
        <p14:creationId xmlns:p14="http://schemas.microsoft.com/office/powerpoint/2010/main" val="2700362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The crescendo</a:t>
            </a:r>
            <a:r>
              <a:rPr lang="en-US" sz="2400" baseline="0" dirty="0" smtClean="0"/>
              <a:t> of all this was that t</a:t>
            </a:r>
            <a:r>
              <a:rPr lang="en-US" sz="2400" dirty="0" smtClean="0"/>
              <a:t>he</a:t>
            </a:r>
            <a:r>
              <a:rPr lang="en-US" sz="2400" baseline="0" dirty="0" smtClean="0"/>
              <a:t> sealing process – by that I mean the application of the Treasury Seal and any colored ornamentation – was transferred from the BEP to the Treasury in 1885.  </a:t>
            </a:r>
          </a:p>
          <a:p>
            <a:endParaRPr lang="en-US" sz="2400" baseline="0" dirty="0" smtClean="0"/>
          </a:p>
          <a:p>
            <a:r>
              <a:rPr lang="en-US" sz="2400" baseline="0" dirty="0" smtClean="0"/>
              <a:t>This is something that I did not know until very recently.</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21</a:t>
            </a:fld>
            <a:endParaRPr lang="en-US"/>
          </a:p>
        </p:txBody>
      </p:sp>
    </p:spTree>
    <p:extLst>
      <p:ext uri="{BB962C8B-B14F-4D97-AF65-F5344CB8AC3E}">
        <p14:creationId xmlns:p14="http://schemas.microsoft.com/office/powerpoint/2010/main" val="1644277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Began in 1885…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…they were officials of the Grover Cleveland administration, that included Treasury secretary Daniel Manning and Treasurer Conrad Jordan.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The cited reasons for the policy change:  Committee concluded that paper money at the BEP should be distinguishable from monetized currency at the Treasury.  There was also a supposed risk of theft of currency in transport to the Treasury, and it was thought that if this currency was not sealed, it would not be able to pass as money.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To recap, all printing up to and including serial numbers was done at the BEP.  Then, unfinished sheets were sent to the Treasury, where seals were applied, the sheets cut and the notes sorted into packages.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aseline="0" dirty="0" smtClean="0"/>
          </a:p>
        </p:txBody>
      </p:sp>
      <p:sp>
        <p:nvSpPr>
          <p:cNvPr id="4" name="Slide Number Placeholder 3"/>
          <p:cNvSpPr>
            <a:spLocks noGrp="1"/>
          </p:cNvSpPr>
          <p:nvPr>
            <p:ph type="sldNum" sz="quarter" idx="10"/>
          </p:nvPr>
        </p:nvSpPr>
        <p:spPr/>
        <p:txBody>
          <a:bodyPr/>
          <a:lstStyle/>
          <a:p>
            <a:fld id="{9086EE44-F135-4A4A-860E-8D5201678AB1}" type="slidenum">
              <a:rPr lang="en-US" smtClean="0"/>
              <a:t>22</a:t>
            </a:fld>
            <a:endParaRPr lang="en-US"/>
          </a:p>
        </p:txBody>
      </p:sp>
    </p:spTree>
    <p:extLst>
      <p:ext uri="{BB962C8B-B14F-4D97-AF65-F5344CB8AC3E}">
        <p14:creationId xmlns:p14="http://schemas.microsoft.com/office/powerpoint/2010/main" val="2769952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So</a:t>
            </a:r>
            <a:r>
              <a:rPr lang="en-US" sz="2400" baseline="0" dirty="0" smtClean="0"/>
              <a:t> that provides the background as to why exact replacements were needed.  It was part of the overall effort to ensure the integrity of U.S. Currency.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Policy was eventually overhauled in 1910.</a:t>
            </a:r>
          </a:p>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23</a:t>
            </a:fld>
            <a:endParaRPr lang="en-US"/>
          </a:p>
        </p:txBody>
      </p:sp>
    </p:spTree>
    <p:extLst>
      <p:ext uri="{BB962C8B-B14F-4D97-AF65-F5344CB8AC3E}">
        <p14:creationId xmlns:p14="http://schemas.microsoft.com/office/powerpoint/2010/main" val="197081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24</a:t>
            </a:fld>
            <a:endParaRPr lang="en-US"/>
          </a:p>
        </p:txBody>
      </p:sp>
    </p:spTree>
    <p:extLst>
      <p:ext uri="{BB962C8B-B14F-4D97-AF65-F5344CB8AC3E}">
        <p14:creationId xmlns:p14="http://schemas.microsoft.com/office/powerpoint/2010/main" val="1235195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BEP had a special</a:t>
            </a:r>
            <a:r>
              <a:rPr lang="en-US" sz="2400" baseline="0" dirty="0" smtClean="0"/>
              <a:t> division (Numbering Division) whose job it was to number currency and other financial instruments printed at the facility.</a:t>
            </a:r>
          </a:p>
          <a:p>
            <a:endParaRPr lang="en-US" sz="2400" baseline="0" dirty="0" smtClean="0"/>
          </a:p>
          <a:p>
            <a:r>
              <a:rPr lang="en-US" sz="2400" baseline="0" dirty="0" smtClean="0"/>
              <a:t>The early numbering machines were rather primitive.  They were foot activated with a treadle, like a sewing machine.  And they were single action – meaning only one number was impressed at a time.</a:t>
            </a:r>
          </a:p>
          <a:p>
            <a:endParaRPr lang="en-US" sz="2400" baseline="0" dirty="0" smtClean="0"/>
          </a:p>
          <a:p>
            <a:r>
              <a:rPr lang="en-US" sz="2400" baseline="0" dirty="0" smtClean="0"/>
              <a:t>They were called paging machines.</a:t>
            </a:r>
          </a:p>
          <a:p>
            <a:endParaRPr lang="en-US" sz="2400" baseline="0" dirty="0" smtClean="0"/>
          </a:p>
          <a:p>
            <a:r>
              <a:rPr lang="en-US" sz="2400" baseline="0" dirty="0" smtClean="0"/>
              <a:t>These numbering machines were the brainchild of BEP employee James D. Smith.  This is what it looked like on paper…</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25</a:t>
            </a:fld>
            <a:endParaRPr lang="en-US"/>
          </a:p>
        </p:txBody>
      </p:sp>
    </p:spTree>
    <p:extLst>
      <p:ext uri="{BB962C8B-B14F-4D97-AF65-F5344CB8AC3E}">
        <p14:creationId xmlns:p14="http://schemas.microsoft.com/office/powerpoint/2010/main" val="4227046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smtClean="0"/>
              <a:t>This is a d</a:t>
            </a:r>
            <a:r>
              <a:rPr lang="en-US" sz="2400" dirty="0" smtClean="0"/>
              <a:t>iagram that was</a:t>
            </a:r>
            <a:r>
              <a:rPr lang="en-US" sz="2400" baseline="0" dirty="0" smtClean="0"/>
              <a:t> </a:t>
            </a:r>
            <a:r>
              <a:rPr lang="en-US" sz="2400" dirty="0" smtClean="0"/>
              <a:t>filed with the patent application for</a:t>
            </a:r>
            <a:r>
              <a:rPr lang="en-US" sz="2400" baseline="0" dirty="0" smtClean="0"/>
              <a:t> this device</a:t>
            </a:r>
            <a:r>
              <a:rPr lang="en-US" sz="2400" dirty="0" smtClean="0"/>
              <a:t>.  </a:t>
            </a:r>
          </a:p>
          <a:p>
            <a:endParaRPr lang="en-US" sz="2400" baseline="0" dirty="0" smtClean="0"/>
          </a:p>
          <a:p>
            <a:r>
              <a:rPr lang="en-US" sz="2400" baseline="0" dirty="0" smtClean="0"/>
              <a:t>To number a sheet of type notes, the operator needed to place the sheet in the exact location relative to the numbering head starting at the top, depress the foot treadle to make an impression, repeat for the second number on the note, and then pull the lever to advance the number for the next note.  The process was then repeated for the remaining three notes on the sheet.</a:t>
            </a:r>
          </a:p>
          <a:p>
            <a:endParaRPr lang="en-US" sz="2400" baseline="0" dirty="0" smtClean="0"/>
          </a:p>
          <a:p>
            <a:r>
              <a:rPr lang="en-US" sz="2400" baseline="0" dirty="0" smtClean="0"/>
              <a:t>On the right is a close up of the numbering head, which is the part that makes contact with the paper.</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26</a:t>
            </a:fld>
            <a:endParaRPr lang="en-US"/>
          </a:p>
        </p:txBody>
      </p:sp>
    </p:spTree>
    <p:extLst>
      <p:ext uri="{BB962C8B-B14F-4D97-AF65-F5344CB8AC3E}">
        <p14:creationId xmlns:p14="http://schemas.microsoft.com/office/powerpoint/2010/main" val="580596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 it is in practice.  A lady operator is numbering Silver Dollar Backs.  The</a:t>
            </a:r>
            <a:r>
              <a:rPr lang="en-US" sz="2400" baseline="0" dirty="0" smtClean="0"/>
              <a:t> s</a:t>
            </a:r>
            <a:r>
              <a:rPr lang="en-US" sz="2400" dirty="0" smtClean="0"/>
              <a:t>ame presses were used for type notes and national bank notes.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27</a:t>
            </a:fld>
            <a:endParaRPr lang="en-US"/>
          </a:p>
        </p:txBody>
      </p:sp>
    </p:spTree>
    <p:extLst>
      <p:ext uri="{BB962C8B-B14F-4D97-AF65-F5344CB8AC3E}">
        <p14:creationId xmlns:p14="http://schemas.microsoft.com/office/powerpoint/2010/main" val="1754277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 is a closer look.  The sheet</a:t>
            </a:r>
            <a:r>
              <a:rPr lang="en-US" sz="2400" baseline="0" dirty="0" smtClean="0"/>
              <a:t> is bent over the platen.  Precision was very important, just like sewing with a treadle sewing machine.</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28</a:t>
            </a:fld>
            <a:endParaRPr lang="en-US"/>
          </a:p>
        </p:txBody>
      </p:sp>
    </p:spTree>
    <p:extLst>
      <p:ext uri="{BB962C8B-B14F-4D97-AF65-F5344CB8AC3E}">
        <p14:creationId xmlns:p14="http://schemas.microsoft.com/office/powerpoint/2010/main" val="3565105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 is the finished product.  Take a look at the</a:t>
            </a:r>
            <a:r>
              <a:rPr lang="en-US" sz="2400" baseline="0" dirty="0" smtClean="0"/>
              <a:t> serial numbers – the fonts in particular.  They have a certain style to them.</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29</a:t>
            </a:fld>
            <a:endParaRPr lang="en-US"/>
          </a:p>
        </p:txBody>
      </p:sp>
    </p:spTree>
    <p:extLst>
      <p:ext uri="{BB962C8B-B14F-4D97-AF65-F5344CB8AC3E}">
        <p14:creationId xmlns:p14="http://schemas.microsoft.com/office/powerpoint/2010/main" val="389729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And, today we’re going to take the scenic route.  What’s fun about researching this stuff is finding the unexpected, and I’ll be sharing some of these ancillary things along the 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I’m going to go a little deeper than I need to on the background information, but its all good.</a:t>
            </a:r>
            <a:endParaRPr lang="en-US" sz="2400" dirty="0" smtClean="0"/>
          </a:p>
        </p:txBody>
      </p:sp>
      <p:sp>
        <p:nvSpPr>
          <p:cNvPr id="4" name="Slide Number Placeholder 3"/>
          <p:cNvSpPr>
            <a:spLocks noGrp="1"/>
          </p:cNvSpPr>
          <p:nvPr>
            <p:ph type="sldNum" sz="quarter" idx="10"/>
          </p:nvPr>
        </p:nvSpPr>
        <p:spPr/>
        <p:txBody>
          <a:bodyPr/>
          <a:lstStyle/>
          <a:p>
            <a:fld id="{9086EE44-F135-4A4A-860E-8D5201678AB1}" type="slidenum">
              <a:rPr lang="en-US" smtClean="0"/>
              <a:t>3</a:t>
            </a:fld>
            <a:endParaRPr lang="en-US"/>
          </a:p>
        </p:txBody>
      </p:sp>
    </p:spTree>
    <p:extLst>
      <p:ext uri="{BB962C8B-B14F-4D97-AF65-F5344CB8AC3E}">
        <p14:creationId xmlns:p14="http://schemas.microsoft.com/office/powerpoint/2010/main" val="2083195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Making</a:t>
            </a:r>
            <a:r>
              <a:rPr lang="en-US" sz="2400" baseline="0" dirty="0" smtClean="0"/>
              <a:t> replacements was fairly straightforward.  </a:t>
            </a:r>
            <a:r>
              <a:rPr lang="en-US" sz="2400" dirty="0" smtClean="0"/>
              <a:t>If you</a:t>
            </a:r>
            <a:r>
              <a:rPr lang="en-US" sz="2400" baseline="0" dirty="0" smtClean="0"/>
              <a:t> have a defective sheet, have an operator make a new one:  simply dial in the same number as the sheet that was defective, number the sheet, and put it in its appropriate place in the stack of sheets.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30</a:t>
            </a:fld>
            <a:endParaRPr lang="en-US"/>
          </a:p>
        </p:txBody>
      </p:sp>
    </p:spTree>
    <p:extLst>
      <p:ext uri="{BB962C8B-B14F-4D97-AF65-F5344CB8AC3E}">
        <p14:creationId xmlns:p14="http://schemas.microsoft.com/office/powerpoint/2010/main" val="3066117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In 1903, there</a:t>
            </a:r>
            <a:r>
              <a:rPr lang="en-US" sz="2400" baseline="0" dirty="0" smtClean="0"/>
              <a:t> was a huge technological innovation</a:t>
            </a:r>
            <a:r>
              <a:rPr lang="en-US" sz="2400" dirty="0" smtClean="0"/>
              <a:t>:</a:t>
            </a:r>
            <a:r>
              <a:rPr lang="en-US" sz="2400" baseline="0" dirty="0" smtClean="0"/>
              <a:t>  The Rotary Press.</a:t>
            </a:r>
          </a:p>
          <a:p>
            <a:endParaRPr lang="en-US" sz="2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From 1904 “The Making of Government Securities” by</a:t>
            </a:r>
            <a:r>
              <a:rPr lang="en-US" sz="2400" baseline="0" dirty="0" smtClean="0"/>
              <a:t> BEP Director William Meredith.</a:t>
            </a:r>
          </a:p>
          <a:p>
            <a:endParaRPr lang="en-US" sz="2400" baseline="0" dirty="0" smtClean="0"/>
          </a:p>
          <a:p>
            <a:r>
              <a:rPr lang="en-US" sz="2400" baseline="0" dirty="0" smtClean="0"/>
              <a:t>One innovation mentioned here:  “The machines change the numbers automatically”.  But it did a lot more than that.</a:t>
            </a:r>
            <a:endParaRPr lang="en-US" sz="2400" dirty="0" smtClean="0"/>
          </a:p>
          <a:p>
            <a:endParaRPr lang="en-US" sz="2400" dirty="0" smtClean="0"/>
          </a:p>
        </p:txBody>
      </p:sp>
      <p:sp>
        <p:nvSpPr>
          <p:cNvPr id="4" name="Slide Number Placeholder 3"/>
          <p:cNvSpPr>
            <a:spLocks noGrp="1"/>
          </p:cNvSpPr>
          <p:nvPr>
            <p:ph type="sldNum" sz="quarter" idx="10"/>
          </p:nvPr>
        </p:nvSpPr>
        <p:spPr/>
        <p:txBody>
          <a:bodyPr/>
          <a:lstStyle/>
          <a:p>
            <a:fld id="{9086EE44-F135-4A4A-860E-8D5201678AB1}" type="slidenum">
              <a:rPr lang="en-US" smtClean="0"/>
              <a:t>31</a:t>
            </a:fld>
            <a:endParaRPr lang="en-US"/>
          </a:p>
        </p:txBody>
      </p:sp>
    </p:spTree>
    <p:extLst>
      <p:ext uri="{BB962C8B-B14F-4D97-AF65-F5344CB8AC3E}">
        <p14:creationId xmlns:p14="http://schemas.microsoft.com/office/powerpoint/2010/main" val="2768487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From the 1908 Congressional Record.  A</a:t>
            </a:r>
            <a:r>
              <a:rPr lang="en-US" sz="2400" baseline="0" dirty="0" smtClean="0"/>
              <a:t> survey of government employees that had filed patents.</a:t>
            </a:r>
          </a:p>
          <a:p>
            <a:endParaRPr lang="en-US" sz="2400" baseline="0" dirty="0" smtClean="0"/>
          </a:p>
          <a:p>
            <a:r>
              <a:rPr lang="en-US" sz="2400" baseline="0" dirty="0" smtClean="0"/>
              <a:t>The machine was rotary in nature, enabling it to print several sets of serials in a single pass.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32</a:t>
            </a:fld>
            <a:endParaRPr lang="en-US"/>
          </a:p>
        </p:txBody>
      </p:sp>
    </p:spTree>
    <p:extLst>
      <p:ext uri="{BB962C8B-B14F-4D97-AF65-F5344CB8AC3E}">
        <p14:creationId xmlns:p14="http://schemas.microsoft.com/office/powerpoint/2010/main" val="3322157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 it is at work numbering Black Eagles.</a:t>
            </a:r>
          </a:p>
          <a:p>
            <a:endParaRPr lang="en-US" sz="2400" dirty="0" smtClean="0"/>
          </a:p>
          <a:p>
            <a:r>
              <a:rPr lang="en-US" sz="2400" dirty="0" smtClean="0"/>
              <a:t>The press operator</a:t>
            </a:r>
            <a:r>
              <a:rPr lang="en-US" sz="2400" baseline="0" dirty="0" smtClean="0"/>
              <a:t> was the lady.  The BEP had a corps of women for this purpose.  Men were employed to collect the numbered notes and inspect them as they came out.</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33</a:t>
            </a:fld>
            <a:endParaRPr lang="en-US"/>
          </a:p>
        </p:txBody>
      </p:sp>
    </p:spTree>
    <p:extLst>
      <p:ext uri="{BB962C8B-B14F-4D97-AF65-F5344CB8AC3E}">
        <p14:creationId xmlns:p14="http://schemas.microsoft.com/office/powerpoint/2010/main" val="62590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To number an entire sheet in a single pass on a rotary press was quite the “revolution.”</a:t>
            </a:r>
            <a:r>
              <a:rPr lang="en-US" sz="2400" baseline="0" dirty="0" smtClean="0"/>
              <a:t>  Perhaps being 10x faster than using paging machines.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34</a:t>
            </a:fld>
            <a:endParaRPr lang="en-US"/>
          </a:p>
        </p:txBody>
      </p:sp>
    </p:spTree>
    <p:extLst>
      <p:ext uri="{BB962C8B-B14F-4D97-AF65-F5344CB8AC3E}">
        <p14:creationId xmlns:p14="http://schemas.microsoft.com/office/powerpoint/2010/main" val="3567659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 is my operational diagram.  Sheets were fed in top down.  The eight numbering heads impressed</a:t>
            </a:r>
            <a:r>
              <a:rPr lang="en-US" sz="2400" baseline="0" dirty="0" smtClean="0"/>
              <a:t> the numbers in the correct positions.</a:t>
            </a:r>
          </a:p>
          <a:p>
            <a:endParaRPr lang="en-US" sz="2400" baseline="0" dirty="0" smtClean="0"/>
          </a:p>
          <a:p>
            <a:r>
              <a:rPr lang="en-US" sz="2400" baseline="0" dirty="0" smtClean="0"/>
              <a:t>Notice, too, that the heads were adjustable within the drum.</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35</a:t>
            </a:fld>
            <a:endParaRPr lang="en-US"/>
          </a:p>
        </p:txBody>
      </p:sp>
    </p:spTree>
    <p:extLst>
      <p:ext uri="{BB962C8B-B14F-4D97-AF65-F5344CB8AC3E}">
        <p14:creationId xmlns:p14="http://schemas.microsoft.com/office/powerpoint/2010/main" val="1593875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The interesting thing</a:t>
            </a:r>
            <a:r>
              <a:rPr lang="en-US" sz="2400" baseline="0" dirty="0" smtClean="0"/>
              <a:t> is that a</a:t>
            </a:r>
            <a:r>
              <a:rPr lang="en-US" sz="2400" dirty="0" smtClean="0"/>
              <a:t> technical quirk</a:t>
            </a:r>
            <a:r>
              <a:rPr lang="en-US" sz="2400" baseline="0" dirty="0" smtClean="0"/>
              <a:t> allows us to distinguish notes printed on paging machines vs. rotary presses:  the fonts on the two kinds of machines were different.</a:t>
            </a:r>
          </a:p>
          <a:p>
            <a:endParaRPr lang="en-US" sz="2400" baseline="0" dirty="0" smtClean="0"/>
          </a:p>
          <a:p>
            <a:r>
              <a:rPr lang="en-US" sz="2400" baseline="0" dirty="0" smtClean="0"/>
              <a:t>Top row are the old style fonts associated with paging machines.  Bottom row are the new style fonts associated with the rotary press and later incarnations of serial number application.</a:t>
            </a:r>
          </a:p>
          <a:p>
            <a:endParaRPr lang="en-US" sz="2400" baseline="0" dirty="0" smtClean="0"/>
          </a:p>
          <a:p>
            <a:r>
              <a:rPr lang="en-US" sz="2400" baseline="0" dirty="0" smtClean="0"/>
              <a:t>The most distinctive numerals are the Droopy 2, hunchback 3, long-handled 4.</a:t>
            </a:r>
            <a:endParaRPr lang="en-US" sz="2400" dirty="0" smtClean="0"/>
          </a:p>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36</a:t>
            </a:fld>
            <a:endParaRPr lang="en-US"/>
          </a:p>
        </p:txBody>
      </p:sp>
    </p:spTree>
    <p:extLst>
      <p:ext uri="{BB962C8B-B14F-4D97-AF65-F5344CB8AC3E}">
        <p14:creationId xmlns:p14="http://schemas.microsoft.com/office/powerpoint/2010/main" val="3617358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smtClean="0"/>
              <a:t>Images of pre-1903 and post-1903 Black Eagles.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37</a:t>
            </a:fld>
            <a:endParaRPr lang="en-US"/>
          </a:p>
        </p:txBody>
      </p:sp>
    </p:spTree>
    <p:extLst>
      <p:ext uri="{BB962C8B-B14F-4D97-AF65-F5344CB8AC3E}">
        <p14:creationId xmlns:p14="http://schemas.microsoft.com/office/powerpoint/2010/main" val="526118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You might at first</a:t>
            </a:r>
            <a:r>
              <a:rPr lang="en-US" sz="2400" baseline="0" dirty="0" smtClean="0"/>
              <a:t> think that to make a replacement sheet in this new technological era, you’d take it to an idle rotary press and reset the numbering heads to match the numbers that you needed to replace.</a:t>
            </a:r>
          </a:p>
          <a:p>
            <a:endParaRPr lang="en-US" sz="2400" baseline="0" dirty="0" smtClean="0"/>
          </a:p>
          <a:p>
            <a:r>
              <a:rPr lang="en-US" sz="2400" baseline="0" dirty="0" smtClean="0"/>
              <a:t>Way too time consuming.</a:t>
            </a:r>
          </a:p>
          <a:p>
            <a:endParaRPr lang="en-US" sz="2400" baseline="0" dirty="0" smtClean="0"/>
          </a:p>
          <a:p>
            <a:r>
              <a:rPr lang="en-US" sz="2400" baseline="0" dirty="0" smtClean="0"/>
              <a:t>Would mean downtime of a valuable resource – there were no idle rotary presses.  All were being used to number as many sheets as possible.</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38</a:t>
            </a:fld>
            <a:endParaRPr lang="en-US"/>
          </a:p>
        </p:txBody>
      </p:sp>
    </p:spTree>
    <p:extLst>
      <p:ext uri="{BB962C8B-B14F-4D97-AF65-F5344CB8AC3E}">
        <p14:creationId xmlns:p14="http://schemas.microsoft.com/office/powerpoint/2010/main" val="2637040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39</a:t>
            </a:fld>
            <a:endParaRPr lang="en-US"/>
          </a:p>
        </p:txBody>
      </p:sp>
    </p:spTree>
    <p:extLst>
      <p:ext uri="{BB962C8B-B14F-4D97-AF65-F5344CB8AC3E}">
        <p14:creationId xmlns:p14="http://schemas.microsoft.com/office/powerpoint/2010/main" val="226121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This is what we’re going to do…</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4</a:t>
            </a:fld>
            <a:endParaRPr lang="en-US"/>
          </a:p>
        </p:txBody>
      </p:sp>
    </p:spTree>
    <p:extLst>
      <p:ext uri="{BB962C8B-B14F-4D97-AF65-F5344CB8AC3E}">
        <p14:creationId xmlns:p14="http://schemas.microsoft.com/office/powerpoint/2010/main" val="4033998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40</a:t>
            </a:fld>
            <a:endParaRPr lang="en-US"/>
          </a:p>
        </p:txBody>
      </p:sp>
    </p:spTree>
    <p:extLst>
      <p:ext uri="{BB962C8B-B14F-4D97-AF65-F5344CB8AC3E}">
        <p14:creationId xmlns:p14="http://schemas.microsoft.com/office/powerpoint/2010/main" val="2333276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Why were exact replacements phased out?  There were a few reasons…  One is that the Treasury was replacing</a:t>
            </a:r>
            <a:r>
              <a:rPr lang="en-US" sz="2400" baseline="0" dirty="0" smtClean="0"/>
              <a:t> misprints with indiscriminately numbered notes anyway.</a:t>
            </a:r>
            <a:endParaRPr lang="en-US" sz="2400" dirty="0" smtClean="0"/>
          </a:p>
          <a:p>
            <a:endParaRPr lang="en-US" sz="2400" dirty="0" smtClean="0"/>
          </a:p>
          <a:p>
            <a:r>
              <a:rPr lang="en-US" sz="2400" dirty="0" smtClean="0"/>
              <a:t>Some misprints did make their way past the BEP to the Treasury.</a:t>
            </a:r>
            <a:r>
              <a:rPr lang="en-US" sz="2400" baseline="0" dirty="0" smtClean="0"/>
              <a:t>  It was more often the case that the Treasury made a mistake during the sealing process.  They didn’t want to go back to the BEP and ask for make-up notes.</a:t>
            </a:r>
          </a:p>
        </p:txBody>
      </p:sp>
      <p:sp>
        <p:nvSpPr>
          <p:cNvPr id="4" name="Slide Number Placeholder 3"/>
          <p:cNvSpPr>
            <a:spLocks noGrp="1"/>
          </p:cNvSpPr>
          <p:nvPr>
            <p:ph type="sldNum" sz="quarter" idx="10"/>
          </p:nvPr>
        </p:nvSpPr>
        <p:spPr/>
        <p:txBody>
          <a:bodyPr/>
          <a:lstStyle/>
          <a:p>
            <a:fld id="{9086EE44-F135-4A4A-860E-8D5201678AB1}" type="slidenum">
              <a:rPr lang="en-US" smtClean="0"/>
              <a:t>41</a:t>
            </a:fld>
            <a:endParaRPr lang="en-US"/>
          </a:p>
        </p:txBody>
      </p:sp>
    </p:spTree>
    <p:extLst>
      <p:ext uri="{BB962C8B-B14F-4D97-AF65-F5344CB8AC3E}">
        <p14:creationId xmlns:p14="http://schemas.microsoft.com/office/powerpoint/2010/main" val="2954616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Check out this excerpt</a:t>
            </a:r>
            <a:r>
              <a:rPr lang="en-US" sz="2400" baseline="0" dirty="0" smtClean="0"/>
              <a:t> from a letter from BEP Director to the Treasurer.</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42</a:t>
            </a:fld>
            <a:endParaRPr lang="en-US"/>
          </a:p>
        </p:txBody>
      </p:sp>
    </p:spTree>
    <p:extLst>
      <p:ext uri="{BB962C8B-B14F-4D97-AF65-F5344CB8AC3E}">
        <p14:creationId xmlns:p14="http://schemas.microsoft.com/office/powerpoint/2010/main" val="399324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Another reason</a:t>
            </a:r>
            <a:r>
              <a:rPr lang="en-US" sz="2400" baseline="0" dirty="0" smtClean="0"/>
              <a:t> is that the s</a:t>
            </a:r>
            <a:r>
              <a:rPr lang="en-US" sz="2400" dirty="0" smtClean="0"/>
              <a:t>ealing of notes was transferred back to the</a:t>
            </a:r>
            <a:r>
              <a:rPr lang="en-US" sz="2400" baseline="0" dirty="0" smtClean="0"/>
              <a:t> BEP in 1910.  </a:t>
            </a:r>
            <a:r>
              <a:rPr lang="en-US" sz="2400" dirty="0" smtClean="0"/>
              <a:t>The volume</a:t>
            </a:r>
            <a:r>
              <a:rPr lang="en-US" sz="2400" baseline="0" dirty="0" smtClean="0"/>
              <a:t> of notes coming out of the BEP required a policy change simply to keep up with production.  </a:t>
            </a:r>
            <a:r>
              <a:rPr lang="en-US" sz="2400" dirty="0" smtClean="0"/>
              <a:t>Making</a:t>
            </a:r>
            <a:r>
              <a:rPr lang="en-US" sz="2400" baseline="0" dirty="0" smtClean="0"/>
              <a:t> exact replacements was no longer practical.</a:t>
            </a:r>
          </a:p>
          <a:p>
            <a:endParaRPr lang="en-US" sz="2400" baseline="0" dirty="0" smtClean="0"/>
          </a:p>
          <a:p>
            <a:r>
              <a:rPr lang="en-US" sz="2400" baseline="0" dirty="0" smtClean="0"/>
              <a:t>Finally, the new Harris Press was a tremendous innovation.  It numbered, sealed, cut and collated the notes.  And, single notes instead of entire sheets could be replaced.</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43</a:t>
            </a:fld>
            <a:endParaRPr lang="en-US"/>
          </a:p>
        </p:txBody>
      </p:sp>
    </p:spTree>
    <p:extLst>
      <p:ext uri="{BB962C8B-B14F-4D97-AF65-F5344CB8AC3E}">
        <p14:creationId xmlns:p14="http://schemas.microsoft.com/office/powerpoint/2010/main" val="2744400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Here’s a look</a:t>
            </a:r>
            <a:r>
              <a:rPr lang="en-US" sz="2400" baseline="0" dirty="0" smtClean="0"/>
              <a:t> at t</a:t>
            </a:r>
            <a:r>
              <a:rPr lang="en-US" sz="2400" dirty="0" smtClean="0"/>
              <a:t>he Harris Press.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44</a:t>
            </a:fld>
            <a:endParaRPr lang="en-US"/>
          </a:p>
        </p:txBody>
      </p:sp>
    </p:spTree>
    <p:extLst>
      <p:ext uri="{BB962C8B-B14F-4D97-AF65-F5344CB8AC3E}">
        <p14:creationId xmlns:p14="http://schemas.microsoft.com/office/powerpoint/2010/main" val="1082511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To sum up what was happening</a:t>
            </a:r>
            <a:r>
              <a:rPr lang="en-US" sz="2400" baseline="0" dirty="0" smtClean="0"/>
              <a:t> in 1910, it was that technology drove policy.</a:t>
            </a:r>
          </a:p>
          <a:p>
            <a:endParaRPr lang="en-US" sz="2400" baseline="0" dirty="0" smtClean="0"/>
          </a:p>
          <a:p>
            <a:r>
              <a:rPr lang="en-US" sz="2400" baseline="0" dirty="0" smtClean="0"/>
              <a:t>They had new, better technology which required them to eliminate old, impractical policies.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45</a:t>
            </a:fld>
            <a:endParaRPr lang="en-US"/>
          </a:p>
        </p:txBody>
      </p:sp>
    </p:spTree>
    <p:extLst>
      <p:ext uri="{BB962C8B-B14F-4D97-AF65-F5344CB8AC3E}">
        <p14:creationId xmlns:p14="http://schemas.microsoft.com/office/powerpoint/2010/main" val="1159774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46</a:t>
            </a:fld>
            <a:endParaRPr lang="en-US"/>
          </a:p>
        </p:txBody>
      </p:sp>
    </p:spTree>
    <p:extLst>
      <p:ext uri="{BB962C8B-B14F-4D97-AF65-F5344CB8AC3E}">
        <p14:creationId xmlns:p14="http://schemas.microsoft.com/office/powerpoint/2010/main" val="2751662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47</a:t>
            </a:fld>
            <a:endParaRPr lang="en-US"/>
          </a:p>
        </p:txBody>
      </p:sp>
    </p:spTree>
    <p:extLst>
      <p:ext uri="{BB962C8B-B14F-4D97-AF65-F5344CB8AC3E}">
        <p14:creationId xmlns:p14="http://schemas.microsoft.com/office/powerpoint/2010/main" val="2343493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Many of us are visual learners, so I’d</a:t>
            </a:r>
            <a:r>
              <a:rPr lang="en-US" sz="2400" baseline="0" dirty="0" smtClean="0"/>
              <a:t> like you to remember this when evaluating whether a note is a PSR.</a:t>
            </a:r>
          </a:p>
        </p:txBody>
      </p:sp>
      <p:sp>
        <p:nvSpPr>
          <p:cNvPr id="4" name="Slide Number Placeholder 3"/>
          <p:cNvSpPr>
            <a:spLocks noGrp="1"/>
          </p:cNvSpPr>
          <p:nvPr>
            <p:ph type="sldNum" sz="quarter" idx="10"/>
          </p:nvPr>
        </p:nvSpPr>
        <p:spPr/>
        <p:txBody>
          <a:bodyPr/>
          <a:lstStyle/>
          <a:p>
            <a:fld id="{9086EE44-F135-4A4A-860E-8D5201678AB1}" type="slidenum">
              <a:rPr lang="en-US" smtClean="0"/>
              <a:t>48</a:t>
            </a:fld>
            <a:endParaRPr lang="en-US"/>
          </a:p>
        </p:txBody>
      </p:sp>
    </p:spTree>
    <p:extLst>
      <p:ext uri="{BB962C8B-B14F-4D97-AF65-F5344CB8AC3E}">
        <p14:creationId xmlns:p14="http://schemas.microsoft.com/office/powerpoint/2010/main" val="3445678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This is where I want to talk for a moment to clarify the nomenclature.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Term “make-up notes” is more technically</a:t>
            </a:r>
            <a:r>
              <a:rPr lang="en-US" sz="2400" baseline="0" dirty="0" smtClean="0"/>
              <a:t> correct because it includes groups of notes for which stars were never made.  There can’t be “pre-star notes” for a group if there were no stars.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Despite this, I like the use of the term “Pre-star replacements” because in the overall context it better conveys what they are.</a:t>
            </a:r>
            <a:endParaRPr lang="en-US" sz="2400" dirty="0" smtClean="0"/>
          </a:p>
          <a:p>
            <a:endParaRPr lang="en-US" dirty="0"/>
          </a:p>
        </p:txBody>
      </p:sp>
      <p:sp>
        <p:nvSpPr>
          <p:cNvPr id="4" name="Slide Number Placeholder 3"/>
          <p:cNvSpPr>
            <a:spLocks noGrp="1"/>
          </p:cNvSpPr>
          <p:nvPr>
            <p:ph type="sldNum" sz="quarter" idx="10"/>
          </p:nvPr>
        </p:nvSpPr>
        <p:spPr/>
        <p:txBody>
          <a:bodyPr/>
          <a:lstStyle/>
          <a:p>
            <a:fld id="{9086EE44-F135-4A4A-860E-8D5201678AB1}" type="slidenum">
              <a:rPr lang="en-US" smtClean="0"/>
              <a:t>49</a:t>
            </a:fld>
            <a:endParaRPr lang="en-US"/>
          </a:p>
        </p:txBody>
      </p:sp>
    </p:spTree>
    <p:extLst>
      <p:ext uri="{BB962C8B-B14F-4D97-AF65-F5344CB8AC3E}">
        <p14:creationId xmlns:p14="http://schemas.microsoft.com/office/powerpoint/2010/main" val="116094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smtClean="0"/>
              <a:t>Let’s get started…</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5</a:t>
            </a:fld>
            <a:endParaRPr lang="en-US"/>
          </a:p>
        </p:txBody>
      </p:sp>
    </p:spTree>
    <p:extLst>
      <p:ext uri="{BB962C8B-B14F-4D97-AF65-F5344CB8AC3E}">
        <p14:creationId xmlns:p14="http://schemas.microsoft.com/office/powerpoint/2010/main" val="4009299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Here’s the</a:t>
            </a:r>
            <a:r>
              <a:rPr lang="en-US" sz="2400" baseline="0" dirty="0" smtClean="0"/>
              <a:t> technique to identify a PSR…</a:t>
            </a:r>
          </a:p>
          <a:p>
            <a:endParaRPr lang="en-US" sz="2400" baseline="0" dirty="0" smtClean="0"/>
          </a:p>
          <a:p>
            <a:r>
              <a:rPr lang="en-US" sz="2400" baseline="0" dirty="0" smtClean="0"/>
              <a:t>Must be printed after 1903.  Peter and I have done the work to identify the serial number ranges of candidate notes.  We’ll show that to you momentarily in a table.</a:t>
            </a:r>
          </a:p>
          <a:p>
            <a:endParaRPr lang="en-US" sz="2400" baseline="0" dirty="0" smtClean="0"/>
          </a:p>
          <a:p>
            <a:r>
              <a:rPr lang="en-US" sz="2400" baseline="0" dirty="0" smtClean="0"/>
              <a:t>Must have old style fonts.</a:t>
            </a:r>
          </a:p>
          <a:p>
            <a:endParaRPr lang="en-US" sz="2400" baseline="0" dirty="0" smtClean="0"/>
          </a:p>
          <a:p>
            <a:r>
              <a:rPr lang="en-US" sz="2400" baseline="0" dirty="0" smtClean="0"/>
              <a:t>We had to add a couple criteria to eliminate some red herrings; we’ll also show you some of those.</a:t>
            </a:r>
          </a:p>
        </p:txBody>
      </p:sp>
      <p:sp>
        <p:nvSpPr>
          <p:cNvPr id="4" name="Slide Number Placeholder 3"/>
          <p:cNvSpPr>
            <a:spLocks noGrp="1"/>
          </p:cNvSpPr>
          <p:nvPr>
            <p:ph type="sldNum" sz="quarter" idx="10"/>
          </p:nvPr>
        </p:nvSpPr>
        <p:spPr/>
        <p:txBody>
          <a:bodyPr/>
          <a:lstStyle/>
          <a:p>
            <a:fld id="{9086EE44-F135-4A4A-860E-8D5201678AB1}" type="slidenum">
              <a:rPr lang="en-US" smtClean="0"/>
              <a:t>50</a:t>
            </a:fld>
            <a:endParaRPr lang="en-US"/>
          </a:p>
        </p:txBody>
      </p:sp>
    </p:spTree>
    <p:extLst>
      <p:ext uri="{BB962C8B-B14F-4D97-AF65-F5344CB8AC3E}">
        <p14:creationId xmlns:p14="http://schemas.microsoft.com/office/powerpoint/2010/main" val="992097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How do</a:t>
            </a:r>
            <a:r>
              <a:rPr lang="en-US" sz="2400" baseline="0" dirty="0" smtClean="0"/>
              <a:t> we know if a note was printed after 1903?  That’s what this table is for.</a:t>
            </a:r>
            <a:endParaRPr lang="en-US" sz="2400" dirty="0" smtClean="0"/>
          </a:p>
          <a:p>
            <a:endParaRPr lang="en-US" sz="2400" dirty="0" smtClean="0"/>
          </a:p>
          <a:p>
            <a:r>
              <a:rPr lang="en-US" sz="2400" dirty="0" smtClean="0"/>
              <a:t>This chart is in the handout.  Use it to identify serial number ranges when PSRs were made.</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51</a:t>
            </a:fld>
            <a:endParaRPr lang="en-US"/>
          </a:p>
        </p:txBody>
      </p:sp>
    </p:spTree>
    <p:extLst>
      <p:ext uri="{BB962C8B-B14F-4D97-AF65-F5344CB8AC3E}">
        <p14:creationId xmlns:p14="http://schemas.microsoft.com/office/powerpoint/2010/main" val="11943760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Examples</a:t>
            </a:r>
            <a:r>
              <a:rPr lang="en-US" sz="2400" baseline="0" dirty="0" smtClean="0"/>
              <a:t> of pre- and post-1903 serials.  Serial number changeover in this series was about 11,700,000.</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52</a:t>
            </a:fld>
            <a:endParaRPr lang="en-US"/>
          </a:p>
        </p:txBody>
      </p:sp>
    </p:spTree>
    <p:extLst>
      <p:ext uri="{BB962C8B-B14F-4D97-AF65-F5344CB8AC3E}">
        <p14:creationId xmlns:p14="http://schemas.microsoft.com/office/powerpoint/2010/main" val="5004315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Notice on the table that for</a:t>
            </a:r>
            <a:r>
              <a:rPr lang="en-US" sz="2400" baseline="0" dirty="0" smtClean="0"/>
              <a:t> Gold Certificates, only Series of 1882 notes are listed.</a:t>
            </a:r>
            <a:endParaRPr lang="en-US" sz="2400" dirty="0" smtClean="0"/>
          </a:p>
          <a:p>
            <a:endParaRPr lang="en-US" sz="2400" dirty="0" smtClean="0"/>
          </a:p>
          <a:p>
            <a:r>
              <a:rPr lang="en-US" sz="2400" dirty="0" smtClean="0"/>
              <a:t>Later series</a:t>
            </a:r>
            <a:r>
              <a:rPr lang="en-US" sz="2400" baseline="0" dirty="0" smtClean="0"/>
              <a:t> have small serial numbers.  The present research does not apply to them.</a:t>
            </a:r>
          </a:p>
        </p:txBody>
      </p:sp>
      <p:sp>
        <p:nvSpPr>
          <p:cNvPr id="4" name="Slide Number Placeholder 3"/>
          <p:cNvSpPr>
            <a:spLocks noGrp="1"/>
          </p:cNvSpPr>
          <p:nvPr>
            <p:ph type="sldNum" sz="quarter" idx="10"/>
          </p:nvPr>
        </p:nvSpPr>
        <p:spPr/>
        <p:txBody>
          <a:bodyPr/>
          <a:lstStyle/>
          <a:p>
            <a:fld id="{9086EE44-F135-4A4A-860E-8D5201678AB1}" type="slidenum">
              <a:rPr lang="en-US" smtClean="0"/>
              <a:t>53</a:t>
            </a:fld>
            <a:endParaRPr lang="en-US"/>
          </a:p>
        </p:txBody>
      </p:sp>
    </p:spTree>
    <p:extLst>
      <p:ext uri="{BB962C8B-B14F-4D97-AF65-F5344CB8AC3E}">
        <p14:creationId xmlns:p14="http://schemas.microsoft.com/office/powerpoint/2010/main" val="1426238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What do</a:t>
            </a:r>
            <a:r>
              <a:rPr lang="en-US" sz="2400" baseline="0" dirty="0" smtClean="0"/>
              <a:t> the old style fonts look like?</a:t>
            </a:r>
            <a:endParaRPr lang="en-US" sz="2400" dirty="0" smtClean="0"/>
          </a:p>
          <a:p>
            <a:endParaRPr lang="en-US" sz="2400" dirty="0" smtClean="0"/>
          </a:p>
          <a:p>
            <a:r>
              <a:rPr lang="en-US" sz="2400" dirty="0" smtClean="0"/>
              <a:t>…as seen</a:t>
            </a:r>
            <a:r>
              <a:rPr lang="en-US" sz="2400" baseline="0" dirty="0" smtClean="0"/>
              <a:t> in the top row.</a:t>
            </a:r>
          </a:p>
          <a:p>
            <a:endParaRPr lang="en-US" sz="2400" baseline="0" dirty="0" smtClean="0"/>
          </a:p>
          <a:p>
            <a:r>
              <a:rPr lang="en-US" sz="2400" baseline="0" dirty="0" smtClean="0"/>
              <a:t>Also in the handout.</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54</a:t>
            </a:fld>
            <a:endParaRPr lang="en-US"/>
          </a:p>
        </p:txBody>
      </p:sp>
    </p:spTree>
    <p:extLst>
      <p:ext uri="{BB962C8B-B14F-4D97-AF65-F5344CB8AC3E}">
        <p14:creationId xmlns:p14="http://schemas.microsoft.com/office/powerpoint/2010/main" val="36173580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What are the red herrings?  Here’s one…</a:t>
            </a:r>
          </a:p>
          <a:p>
            <a:endParaRPr lang="en-US" sz="2400" dirty="0" smtClean="0"/>
          </a:p>
          <a:p>
            <a:r>
              <a:rPr lang="en-US" sz="2400" dirty="0" smtClean="0"/>
              <a:t>This is because</a:t>
            </a:r>
            <a:r>
              <a:rPr lang="en-US" sz="2400" baseline="0" dirty="0" smtClean="0"/>
              <a:t> the right serial has old style 4s, but the left numbers are new style.  This note was numbered with a rotary press.</a:t>
            </a:r>
          </a:p>
          <a:p>
            <a:endParaRPr lang="en-US" sz="2400" baseline="0" dirty="0" smtClean="0"/>
          </a:p>
          <a:p>
            <a:r>
              <a:rPr lang="en-US" sz="2400" baseline="0" dirty="0" smtClean="0"/>
              <a:t>For a PSR, the serials must have been impressed with a paging machine.  The way we can tell is that both left and right serials need to look identical.</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55</a:t>
            </a:fld>
            <a:endParaRPr lang="en-US"/>
          </a:p>
        </p:txBody>
      </p:sp>
    </p:spTree>
    <p:extLst>
      <p:ext uri="{BB962C8B-B14F-4D97-AF65-F5344CB8AC3E}">
        <p14:creationId xmlns:p14="http://schemas.microsoft.com/office/powerpoint/2010/main" val="3795070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Low</a:t>
            </a:r>
            <a:r>
              <a:rPr lang="en-US" sz="2400" baseline="0" dirty="0" smtClean="0"/>
              <a:t> numbered notes were usually numbered on paging machines, because of the overhead involved in adding a character on the rotary press.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56</a:t>
            </a:fld>
            <a:endParaRPr lang="en-US"/>
          </a:p>
        </p:txBody>
      </p:sp>
    </p:spTree>
    <p:extLst>
      <p:ext uri="{BB962C8B-B14F-4D97-AF65-F5344CB8AC3E}">
        <p14:creationId xmlns:p14="http://schemas.microsoft.com/office/powerpoint/2010/main" val="8120721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Low</a:t>
            </a:r>
            <a:r>
              <a:rPr lang="en-US" sz="2400" baseline="0" dirty="0" smtClean="0"/>
              <a:t> serial number (&lt;1000), numbered on paging machine.  Happens to be a star.  It is not a replacement </a:t>
            </a:r>
            <a:r>
              <a:rPr lang="en-US" sz="2400" baseline="0" dirty="0" err="1" smtClean="0"/>
              <a:t>replacement</a:t>
            </a:r>
            <a:r>
              <a:rPr lang="en-US" sz="2400" baseline="0" dirty="0" smtClean="0"/>
              <a:t>.</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57</a:t>
            </a:fld>
            <a:endParaRPr lang="en-US"/>
          </a:p>
        </p:txBody>
      </p:sp>
    </p:spTree>
    <p:extLst>
      <p:ext uri="{BB962C8B-B14F-4D97-AF65-F5344CB8AC3E}">
        <p14:creationId xmlns:p14="http://schemas.microsoft.com/office/powerpoint/2010/main" val="31494769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Now I can show you pre-star replacements…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58</a:t>
            </a:fld>
            <a:endParaRPr lang="en-US"/>
          </a:p>
        </p:txBody>
      </p:sp>
    </p:spTree>
    <p:extLst>
      <p:ext uri="{BB962C8B-B14F-4D97-AF65-F5344CB8AC3E}">
        <p14:creationId xmlns:p14="http://schemas.microsoft.com/office/powerpoint/2010/main" val="42131658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a:t>
            </a:r>
            <a:r>
              <a:rPr lang="en-US" sz="2400" baseline="0" dirty="0" smtClean="0"/>
              <a:t> is a Fr. 228 (Vernon – Treat signatures) that is a pre-star replacement.</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59</a:t>
            </a:fld>
            <a:endParaRPr lang="en-US"/>
          </a:p>
        </p:txBody>
      </p:sp>
    </p:spTree>
    <p:extLst>
      <p:ext uri="{BB962C8B-B14F-4D97-AF65-F5344CB8AC3E}">
        <p14:creationId xmlns:p14="http://schemas.microsoft.com/office/powerpoint/2010/main" val="2916553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We’re going to start with</a:t>
            </a:r>
            <a:r>
              <a:rPr lang="en-US" sz="2400" baseline="0" dirty="0" smtClean="0"/>
              <a:t> a common frame of reference.</a:t>
            </a:r>
          </a:p>
          <a:p>
            <a:endParaRPr lang="en-US" sz="2400" baseline="0" dirty="0" smtClean="0"/>
          </a:p>
          <a:p>
            <a:r>
              <a:rPr lang="en-US" sz="2400" dirty="0" smtClean="0"/>
              <a:t>Most</a:t>
            </a:r>
            <a:r>
              <a:rPr lang="en-US" sz="2400" baseline="0" dirty="0" smtClean="0"/>
              <a:t> of you will recognize this familiar note – these are usually known as star notes, so named for the star character in front of the serial number.</a:t>
            </a:r>
          </a:p>
          <a:p>
            <a:endParaRPr lang="en-US" sz="2400" baseline="0" dirty="0" smtClean="0"/>
          </a:p>
          <a:p>
            <a:r>
              <a:rPr lang="en-US" sz="2400" baseline="0" dirty="0" smtClean="0"/>
              <a:t>These notes were used to replace defective notes as they were caught at the BEP.  They were independently numbered, and printed in advance of a normal production run.</a:t>
            </a:r>
          </a:p>
          <a:p>
            <a:endParaRPr lang="en-US" sz="2400" baseline="0" dirty="0" smtClean="0"/>
          </a:p>
          <a:p>
            <a:r>
              <a:rPr lang="en-US" sz="2400" baseline="0" dirty="0" smtClean="0"/>
              <a:t>Star notes were first introduced in 1910.</a:t>
            </a:r>
          </a:p>
        </p:txBody>
      </p:sp>
      <p:sp>
        <p:nvSpPr>
          <p:cNvPr id="4" name="Slide Number Placeholder 3"/>
          <p:cNvSpPr>
            <a:spLocks noGrp="1"/>
          </p:cNvSpPr>
          <p:nvPr>
            <p:ph type="sldNum" sz="quarter" idx="10"/>
          </p:nvPr>
        </p:nvSpPr>
        <p:spPr/>
        <p:txBody>
          <a:bodyPr/>
          <a:lstStyle/>
          <a:p>
            <a:fld id="{9086EE44-F135-4A4A-860E-8D5201678AB1}" type="slidenum">
              <a:rPr lang="en-US" smtClean="0"/>
              <a:t>6</a:t>
            </a:fld>
            <a:endParaRPr lang="en-US"/>
          </a:p>
        </p:txBody>
      </p:sp>
    </p:spTree>
    <p:extLst>
      <p:ext uri="{BB962C8B-B14F-4D97-AF65-F5344CB8AC3E}">
        <p14:creationId xmlns:p14="http://schemas.microsoft.com/office/powerpoint/2010/main" val="5927890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Let’s go through the diagnostics.</a:t>
            </a:r>
          </a:p>
          <a:p>
            <a:endParaRPr lang="en-US" sz="2400" dirty="0" smtClean="0"/>
          </a:p>
          <a:p>
            <a:r>
              <a:rPr lang="en-US" sz="2400" dirty="0" smtClean="0"/>
              <a:t>Printed after 1903 – check</a:t>
            </a:r>
            <a:r>
              <a:rPr lang="en-US" sz="2400" baseline="0" dirty="0" smtClean="0"/>
              <a:t> the table – M block is post-1903.</a:t>
            </a:r>
            <a:endParaRPr lang="en-US" sz="2400" dirty="0" smtClean="0"/>
          </a:p>
          <a:p>
            <a:r>
              <a:rPr lang="en-US" sz="2400" dirty="0" smtClean="0"/>
              <a:t>Has</a:t>
            </a:r>
            <a:r>
              <a:rPr lang="en-US" sz="2400" baseline="0" dirty="0" smtClean="0"/>
              <a:t> old style fonts indicative of paging machine – check.  </a:t>
            </a:r>
          </a:p>
          <a:p>
            <a:r>
              <a:rPr lang="en-US" sz="2400" baseline="0" dirty="0" smtClean="0"/>
              <a:t>	</a:t>
            </a:r>
            <a:r>
              <a:rPr lang="en-US" sz="2400" dirty="0" smtClean="0"/>
              <a:t>Notice</a:t>
            </a:r>
            <a:r>
              <a:rPr lang="en-US" sz="2400" baseline="0" dirty="0" smtClean="0"/>
              <a:t> the first “1” is different.  Focus on the last six digits.</a:t>
            </a:r>
          </a:p>
          <a:p>
            <a:r>
              <a:rPr lang="en-US" sz="2400" baseline="0" dirty="0" smtClean="0"/>
              <a:t>Both serials printed from the same numbering head – check.</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60</a:t>
            </a:fld>
            <a:endParaRPr lang="en-US"/>
          </a:p>
        </p:txBody>
      </p:sp>
    </p:spTree>
    <p:extLst>
      <p:ext uri="{BB962C8B-B14F-4D97-AF65-F5344CB8AC3E}">
        <p14:creationId xmlns:p14="http://schemas.microsoft.com/office/powerpoint/2010/main" val="156509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 is a neat pair.</a:t>
            </a:r>
          </a:p>
          <a:p>
            <a:endParaRPr lang="en-US" sz="2400" dirty="0" smtClean="0"/>
          </a:p>
          <a:p>
            <a:r>
              <a:rPr lang="en-US" sz="2400" dirty="0" smtClean="0"/>
              <a:t>This is the</a:t>
            </a:r>
            <a:r>
              <a:rPr lang="en-US" sz="2400" baseline="0" dirty="0" smtClean="0"/>
              <a:t> only known changeover pair from PSR to regular production note.</a:t>
            </a:r>
          </a:p>
          <a:p>
            <a:endParaRPr lang="en-US" sz="2400" baseline="0" dirty="0" smtClean="0"/>
          </a:p>
          <a:p>
            <a:r>
              <a:rPr lang="en-US" sz="2400" baseline="0" dirty="0" smtClean="0"/>
              <a:t>The top note was the first of a printing run – typical for what we see for make-up notes, especially in the national bank note series.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61</a:t>
            </a:fld>
            <a:endParaRPr lang="en-US"/>
          </a:p>
        </p:txBody>
      </p:sp>
    </p:spTree>
    <p:extLst>
      <p:ext uri="{BB962C8B-B14F-4D97-AF65-F5344CB8AC3E}">
        <p14:creationId xmlns:p14="http://schemas.microsoft.com/office/powerpoint/2010/main" val="1277980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Consecutive</a:t>
            </a:r>
            <a:r>
              <a:rPr lang="en-US" sz="2400" baseline="0" dirty="0" smtClean="0"/>
              <a:t> pair of PSRs from the A and B positions of the sheet.</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62</a:t>
            </a:fld>
            <a:endParaRPr lang="en-US"/>
          </a:p>
        </p:txBody>
      </p:sp>
    </p:spTree>
    <p:extLst>
      <p:ext uri="{BB962C8B-B14F-4D97-AF65-F5344CB8AC3E}">
        <p14:creationId xmlns:p14="http://schemas.microsoft.com/office/powerpoint/2010/main" val="34527177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What</a:t>
            </a:r>
            <a:r>
              <a:rPr lang="en-US" sz="2400" baseline="0" dirty="0" smtClean="0"/>
              <a:t> we can take from this is a comparison of the four numbers on these two notes.</a:t>
            </a:r>
          </a:p>
          <a:p>
            <a:endParaRPr lang="en-US" sz="2400" baseline="0" dirty="0" smtClean="0"/>
          </a:p>
          <a:p>
            <a:r>
              <a:rPr lang="en-US" sz="2400" baseline="0" dirty="0" smtClean="0"/>
              <a:t>Notice that they were printed from the same numbering head.  Especially note the weakness at the bottom of the second “0”.</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63</a:t>
            </a:fld>
            <a:endParaRPr lang="en-US"/>
          </a:p>
        </p:txBody>
      </p:sp>
    </p:spTree>
    <p:extLst>
      <p:ext uri="{BB962C8B-B14F-4D97-AF65-F5344CB8AC3E}">
        <p14:creationId xmlns:p14="http://schemas.microsoft.com/office/powerpoint/2010/main" val="7951533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This</a:t>
            </a:r>
            <a:r>
              <a:rPr lang="en-US" sz="2400" baseline="0" dirty="0" smtClean="0"/>
              <a:t> PSR is another one that is from the first of its printing run.</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64</a:t>
            </a:fld>
            <a:endParaRPr lang="en-US"/>
          </a:p>
        </p:txBody>
      </p:sp>
    </p:spTree>
    <p:extLst>
      <p:ext uri="{BB962C8B-B14F-4D97-AF65-F5344CB8AC3E}">
        <p14:creationId xmlns:p14="http://schemas.microsoft.com/office/powerpoint/2010/main" val="224453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 is a 1914 PSR.  As you</a:t>
            </a:r>
            <a:r>
              <a:rPr lang="en-US" sz="2400" baseline="0" dirty="0" smtClean="0"/>
              <a:t> all know, s</a:t>
            </a:r>
            <a:r>
              <a:rPr lang="en-US" sz="2400" dirty="0" smtClean="0"/>
              <a:t>tars were</a:t>
            </a:r>
            <a:r>
              <a:rPr lang="en-US" sz="2400" baseline="0" dirty="0" smtClean="0"/>
              <a:t> not used on 1914 red seals.</a:t>
            </a:r>
          </a:p>
          <a:p>
            <a:endParaRPr lang="en-US" baseline="0" dirty="0" smtClean="0"/>
          </a:p>
        </p:txBody>
      </p:sp>
      <p:sp>
        <p:nvSpPr>
          <p:cNvPr id="4" name="Slide Number Placeholder 3"/>
          <p:cNvSpPr>
            <a:spLocks noGrp="1"/>
          </p:cNvSpPr>
          <p:nvPr>
            <p:ph type="sldNum" sz="quarter" idx="10"/>
          </p:nvPr>
        </p:nvSpPr>
        <p:spPr/>
        <p:txBody>
          <a:bodyPr/>
          <a:lstStyle/>
          <a:p>
            <a:fld id="{9086EE44-F135-4A4A-860E-8D5201678AB1}" type="slidenum">
              <a:rPr lang="en-US" smtClean="0"/>
              <a:t>65</a:t>
            </a:fld>
            <a:endParaRPr lang="en-US"/>
          </a:p>
        </p:txBody>
      </p:sp>
    </p:spTree>
    <p:extLst>
      <p:ext uri="{BB962C8B-B14F-4D97-AF65-F5344CB8AC3E}">
        <p14:creationId xmlns:p14="http://schemas.microsoft.com/office/powerpoint/2010/main" val="42676991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smtClean="0"/>
              <a:t>But, you said stars were introduced in 1910.  </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66</a:t>
            </a:fld>
            <a:endParaRPr lang="en-US"/>
          </a:p>
        </p:txBody>
      </p:sp>
    </p:spTree>
    <p:extLst>
      <p:ext uri="{BB962C8B-B14F-4D97-AF65-F5344CB8AC3E}">
        <p14:creationId xmlns:p14="http://schemas.microsoft.com/office/powerpoint/2010/main" val="42487323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…Silvers,</a:t>
            </a:r>
            <a:r>
              <a:rPr lang="en-US" sz="2400" baseline="0" dirty="0" smtClean="0"/>
              <a:t> </a:t>
            </a:r>
            <a:r>
              <a:rPr lang="en-US" sz="2400" baseline="0" dirty="0" err="1" smtClean="0"/>
              <a:t>Golds</a:t>
            </a:r>
            <a:r>
              <a:rPr lang="en-US" sz="2400" baseline="0" dirty="0" smtClean="0"/>
              <a:t>, </a:t>
            </a:r>
            <a:r>
              <a:rPr lang="en-US" sz="2400" baseline="0" dirty="0" err="1" smtClean="0"/>
              <a:t>Legals</a:t>
            </a:r>
            <a:r>
              <a:rPr lang="en-US" sz="2400" baseline="0" dirty="0" smtClean="0"/>
              <a:t> were Treasury obligations.  FRNS were like NBNs, obligations of banks.</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67</a:t>
            </a:fld>
            <a:endParaRPr lang="en-US"/>
          </a:p>
        </p:txBody>
      </p:sp>
    </p:spTree>
    <p:extLst>
      <p:ext uri="{BB962C8B-B14F-4D97-AF65-F5344CB8AC3E}">
        <p14:creationId xmlns:p14="http://schemas.microsoft.com/office/powerpoint/2010/main" val="29295057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For FRNs, this lasted until 1918.  Another policy</a:t>
            </a:r>
            <a:r>
              <a:rPr lang="en-US" sz="2400" baseline="0" dirty="0" smtClean="0"/>
              <a:t> change made in the name of efficiency.</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68</a:t>
            </a:fld>
            <a:endParaRPr lang="en-US"/>
          </a:p>
        </p:txBody>
      </p:sp>
    </p:spTree>
    <p:extLst>
      <p:ext uri="{BB962C8B-B14F-4D97-AF65-F5344CB8AC3E}">
        <p14:creationId xmlns:p14="http://schemas.microsoft.com/office/powerpoint/2010/main" val="5202670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Comparison</a:t>
            </a:r>
            <a:r>
              <a:rPr lang="en-US" sz="2400" baseline="0" dirty="0" smtClean="0"/>
              <a:t> of paging machine fonts (upper row) and regular production fonts (lower row).</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69</a:t>
            </a:fld>
            <a:endParaRPr lang="en-US"/>
          </a:p>
        </p:txBody>
      </p:sp>
    </p:spTree>
    <p:extLst>
      <p:ext uri="{BB962C8B-B14F-4D97-AF65-F5344CB8AC3E}">
        <p14:creationId xmlns:p14="http://schemas.microsoft.com/office/powerpoint/2010/main" val="3902214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smtClean="0"/>
              <a:t>Why did the BEP bother at all with making replacement notes? </a:t>
            </a:r>
          </a:p>
          <a:p>
            <a:endParaRPr lang="en-US" sz="2400" baseline="0" dirty="0" smtClean="0"/>
          </a:p>
          <a:p>
            <a:r>
              <a:rPr lang="en-US" sz="2400" baseline="0" dirty="0" smtClean="0"/>
              <a:t>Simply to maintain counts in packs and packages.</a:t>
            </a:r>
          </a:p>
        </p:txBody>
      </p:sp>
      <p:sp>
        <p:nvSpPr>
          <p:cNvPr id="4" name="Slide Number Placeholder 3"/>
          <p:cNvSpPr>
            <a:spLocks noGrp="1"/>
          </p:cNvSpPr>
          <p:nvPr>
            <p:ph type="sldNum" sz="quarter" idx="10"/>
          </p:nvPr>
        </p:nvSpPr>
        <p:spPr/>
        <p:txBody>
          <a:bodyPr/>
          <a:lstStyle/>
          <a:p>
            <a:fld id="{9086EE44-F135-4A4A-860E-8D5201678AB1}" type="slidenum">
              <a:rPr lang="en-US" smtClean="0"/>
              <a:t>7</a:t>
            </a:fld>
            <a:endParaRPr lang="en-US"/>
          </a:p>
        </p:txBody>
      </p:sp>
    </p:spTree>
    <p:extLst>
      <p:ext uri="{BB962C8B-B14F-4D97-AF65-F5344CB8AC3E}">
        <p14:creationId xmlns:p14="http://schemas.microsoft.com/office/powerpoint/2010/main" val="21819769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The</a:t>
            </a:r>
            <a:r>
              <a:rPr lang="en-US" sz="2400" baseline="0" dirty="0" smtClean="0"/>
              <a:t> discovery of this note at a coin shop in Fargo set off this research.</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70</a:t>
            </a:fld>
            <a:endParaRPr lang="en-US"/>
          </a:p>
        </p:txBody>
      </p:sp>
    </p:spTree>
    <p:extLst>
      <p:ext uri="{BB962C8B-B14F-4D97-AF65-F5344CB8AC3E}">
        <p14:creationId xmlns:p14="http://schemas.microsoft.com/office/powerpoint/2010/main" val="31842088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71</a:t>
            </a:fld>
            <a:endParaRPr lang="en-US"/>
          </a:p>
        </p:txBody>
      </p:sp>
    </p:spTree>
    <p:extLst>
      <p:ext uri="{BB962C8B-B14F-4D97-AF65-F5344CB8AC3E}">
        <p14:creationId xmlns:p14="http://schemas.microsoft.com/office/powerpoint/2010/main" val="27539440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Think this</a:t>
            </a:r>
            <a:r>
              <a:rPr lang="en-US" sz="2400" baseline="0" dirty="0" smtClean="0"/>
              <a:t> number is high.  I’ve seen a lot of Black Eagles.  I’ve found eight.</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72</a:t>
            </a:fld>
            <a:endParaRPr lang="en-US"/>
          </a:p>
        </p:txBody>
      </p:sp>
    </p:spTree>
    <p:extLst>
      <p:ext uri="{BB962C8B-B14F-4D97-AF65-F5344CB8AC3E}">
        <p14:creationId xmlns:p14="http://schemas.microsoft.com/office/powerpoint/2010/main" val="42294943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Of the 4000 notes in this package,</a:t>
            </a:r>
            <a:r>
              <a:rPr lang="en-US" sz="2400" baseline="0" dirty="0" smtClean="0"/>
              <a:t> about 27 were replacements.</a:t>
            </a:r>
          </a:p>
          <a:p>
            <a:endParaRPr lang="en-US" sz="2400" baseline="0" dirty="0" smtClean="0"/>
          </a:p>
          <a:p>
            <a:r>
              <a:rPr lang="en-US" sz="2400" baseline="0" dirty="0" smtClean="0"/>
              <a:t>But where are they?</a:t>
            </a:r>
          </a:p>
          <a:p>
            <a:endParaRPr lang="en-US" sz="2400" baseline="0" dirty="0" smtClean="0"/>
          </a:p>
          <a:p>
            <a:r>
              <a:rPr lang="en-US" sz="2400" baseline="0" dirty="0" smtClean="0"/>
              <a:t>Let the hunt begin!</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73</a:t>
            </a:fld>
            <a:endParaRPr lang="en-US"/>
          </a:p>
        </p:txBody>
      </p:sp>
    </p:spTree>
    <p:extLst>
      <p:ext uri="{BB962C8B-B14F-4D97-AF65-F5344CB8AC3E}">
        <p14:creationId xmlns:p14="http://schemas.microsoft.com/office/powerpoint/2010/main" val="12026470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74</a:t>
            </a:fld>
            <a:endParaRPr lang="en-US"/>
          </a:p>
        </p:txBody>
      </p:sp>
    </p:spTree>
    <p:extLst>
      <p:ext uri="{BB962C8B-B14F-4D97-AF65-F5344CB8AC3E}">
        <p14:creationId xmlns:p14="http://schemas.microsoft.com/office/powerpoint/2010/main" val="32870832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86EE44-F135-4A4A-860E-8D5201678AB1}" type="slidenum">
              <a:rPr lang="en-US" smtClean="0"/>
              <a:t>75</a:t>
            </a:fld>
            <a:endParaRPr lang="en-US"/>
          </a:p>
        </p:txBody>
      </p:sp>
    </p:spTree>
    <p:extLst>
      <p:ext uri="{BB962C8B-B14F-4D97-AF65-F5344CB8AC3E}">
        <p14:creationId xmlns:p14="http://schemas.microsoft.com/office/powerpoint/2010/main" val="3630764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Like this early package of 4,000 notes</a:t>
            </a:r>
            <a:r>
              <a:rPr lang="en-US" sz="2400" baseline="0" dirty="0" smtClean="0"/>
              <a:t> in the vaults of the Treasury.</a:t>
            </a:r>
          </a:p>
          <a:p>
            <a:endParaRPr lang="en-US" sz="2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t>Imagine how confusing it would be for the vault clerks, record keepers and auditors if the packages had odd ranges of serial numbers.  As you can see, this package has a clean range of serials.  This is the 45th package of $50 Silvers.</a:t>
            </a:r>
          </a:p>
          <a:p>
            <a:endParaRPr lang="en-US" sz="2400" dirty="0" smtClean="0"/>
          </a:p>
          <a:p>
            <a:r>
              <a:rPr lang="en-US" sz="2400" dirty="0" smtClean="0"/>
              <a:t>Another thing</a:t>
            </a:r>
            <a:r>
              <a:rPr lang="en-US" sz="2400" baseline="0" dirty="0" smtClean="0"/>
              <a:t> to r</a:t>
            </a:r>
            <a:r>
              <a:rPr lang="en-US" sz="2400" dirty="0" smtClean="0"/>
              <a:t>emember is that</a:t>
            </a:r>
            <a:r>
              <a:rPr lang="en-US" sz="2400" baseline="0" dirty="0" smtClean="0"/>
              <a:t> the BEP was essentially a contract printer for the Treasury.  </a:t>
            </a:r>
            <a:r>
              <a:rPr lang="en-US" sz="2400" dirty="0" smtClean="0"/>
              <a:t>For</a:t>
            </a:r>
            <a:r>
              <a:rPr lang="en-US" sz="2400" baseline="0" dirty="0" smtClean="0"/>
              <a:t> its inventory of currency, the Treasury wanted to have packages of currency ready for distribution, like this.  The Treasury ordered “perfect” notes, and that is what it expected.</a:t>
            </a:r>
            <a:endParaRPr lang="en-US" sz="2400" dirty="0"/>
          </a:p>
        </p:txBody>
      </p:sp>
      <p:sp>
        <p:nvSpPr>
          <p:cNvPr id="4" name="Slide Number Placeholder 3"/>
          <p:cNvSpPr>
            <a:spLocks noGrp="1"/>
          </p:cNvSpPr>
          <p:nvPr>
            <p:ph type="sldNum" sz="quarter" idx="10"/>
          </p:nvPr>
        </p:nvSpPr>
        <p:spPr/>
        <p:txBody>
          <a:bodyPr/>
          <a:lstStyle/>
          <a:p>
            <a:fld id="{9086EE44-F135-4A4A-860E-8D5201678AB1}" type="slidenum">
              <a:rPr lang="en-US" smtClean="0"/>
              <a:t>8</a:t>
            </a:fld>
            <a:endParaRPr lang="en-US"/>
          </a:p>
        </p:txBody>
      </p:sp>
    </p:spTree>
    <p:extLst>
      <p:ext uri="{BB962C8B-B14F-4D97-AF65-F5344CB8AC3E}">
        <p14:creationId xmlns:p14="http://schemas.microsoft.com/office/powerpoint/2010/main" val="4004913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smtClean="0"/>
              <a:t>As I mentioned earlier, star notes were introduced in 1910 to replace defective notes.  </a:t>
            </a:r>
          </a:p>
          <a:p>
            <a:endParaRPr lang="en-US" sz="2400" baseline="0" dirty="0" smtClean="0"/>
          </a:p>
          <a:p>
            <a:r>
              <a:rPr lang="en-US" sz="2400" baseline="0" dirty="0" smtClean="0"/>
              <a:t>What did the BEP do to replace defective notes before then?  That’s what we’re going to investigate today.</a:t>
            </a:r>
          </a:p>
        </p:txBody>
      </p:sp>
      <p:sp>
        <p:nvSpPr>
          <p:cNvPr id="4" name="Slide Number Placeholder 3"/>
          <p:cNvSpPr>
            <a:spLocks noGrp="1"/>
          </p:cNvSpPr>
          <p:nvPr>
            <p:ph type="sldNum" sz="quarter" idx="10"/>
          </p:nvPr>
        </p:nvSpPr>
        <p:spPr/>
        <p:txBody>
          <a:bodyPr/>
          <a:lstStyle/>
          <a:p>
            <a:fld id="{9086EE44-F135-4A4A-860E-8D5201678AB1}" type="slidenum">
              <a:rPr lang="en-US" smtClean="0"/>
              <a:t>9</a:t>
            </a:fld>
            <a:endParaRPr lang="en-US"/>
          </a:p>
        </p:txBody>
      </p:sp>
    </p:spTree>
    <p:extLst>
      <p:ext uri="{BB962C8B-B14F-4D97-AF65-F5344CB8AC3E}">
        <p14:creationId xmlns:p14="http://schemas.microsoft.com/office/powerpoint/2010/main" val="2181976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2E0F4E8-7A92-49E7-8B2D-28010799D93B}" type="datetime1">
              <a:rPr lang="en-US" smtClean="0"/>
              <a:t>6/19/2014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7474D12-9939-4D11-B012-CF6269ED10D0}"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D0362-F000-48E2-9255-2F63F5248C2A}" type="datetime1">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74D12-9939-4D11-B012-CF6269ED10D0}"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05742F-3F5C-4888-9AB6-F32DB9C58437}" type="datetime1">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74D12-9939-4D11-B012-CF6269ED10D0}"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535101-11E7-4642-B6C9-A6549EA3C904}" type="datetime1">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74D12-9939-4D11-B012-CF6269ED10D0}"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025279-2D11-4CD6-BB44-FA45D94BA9C1}" type="datetime1">
              <a:rPr lang="en-US" smtClean="0"/>
              <a:t>6/19/2014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474D12-9939-4D11-B012-CF6269ED10D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8FCF4D-AC31-461C-BA97-0A1E8CFE0932}" type="datetime1">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74D12-9939-4D11-B012-CF6269ED10D0}"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46E1D4-57FD-4618-8DD7-CC1374144F9C}" type="datetime1">
              <a:rPr lang="en-US" smtClean="0"/>
              <a:t>6/19/2014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474D12-9939-4D11-B012-CF6269ED10D0}"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480CD6-57E5-47B5-868E-851234DD9071}" type="datetime1">
              <a:rPr lang="en-US" smtClean="0"/>
              <a:t>6/19/2014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474D12-9939-4D11-B012-CF6269ED10D0}"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5D2BA-B175-4356-B9C2-AAAAFD0B2EDF}" type="datetime1">
              <a:rPr lang="en-US" smtClean="0"/>
              <a:t>6/19/2014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474D12-9939-4D11-B012-CF6269ED10D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7B1ECC-E9A5-4287-8A3B-58BE820A79CA}" type="datetime1">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74D12-9939-4D11-B012-CF6269ED10D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3A4C0B-249A-4245-BC1F-47A4A7D3975B}" type="datetime1">
              <a:rPr lang="en-US" smtClean="0"/>
              <a:t>6/19/2014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474D12-9939-4D11-B012-CF6269ED10D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647A2364-1B9D-4B02-97D6-FB8BF86ACBCB}" type="datetime1">
              <a:rPr lang="en-US" smtClean="0"/>
              <a:t>6/19/2014</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27474D12-9939-4D11-B012-CF6269ED10D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50.tiff"/><Relationship Id="rId4" Type="http://schemas.openxmlformats.org/officeDocument/2006/relationships/image" Target="../media/image49.tif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Before There Were Stars</a:t>
            </a:r>
            <a:br>
              <a:rPr lang="en-US" sz="4000" dirty="0" smtClean="0"/>
            </a:br>
            <a:endParaRPr lang="en-US" sz="4000" dirty="0"/>
          </a:p>
        </p:txBody>
      </p:sp>
      <p:sp>
        <p:nvSpPr>
          <p:cNvPr id="3" name="Subtitle 2"/>
          <p:cNvSpPr>
            <a:spLocks noGrp="1"/>
          </p:cNvSpPr>
          <p:nvPr>
            <p:ph type="subTitle" idx="1"/>
          </p:nvPr>
        </p:nvSpPr>
        <p:spPr/>
        <p:txBody>
          <a:bodyPr>
            <a:normAutofit fontScale="92500" lnSpcReduction="20000"/>
          </a:bodyPr>
          <a:lstStyle/>
          <a:p>
            <a:r>
              <a:rPr lang="en-US" dirty="0" smtClean="0"/>
              <a:t>R. Shawn Hewitt, Peter Huntoon</a:t>
            </a:r>
          </a:p>
          <a:p>
            <a:endParaRPr lang="en-US" dirty="0" smtClean="0"/>
          </a:p>
          <a:p>
            <a:r>
              <a:rPr lang="en-US" b="1" dirty="0"/>
              <a:t>Memphis Speakers Series</a:t>
            </a:r>
          </a:p>
          <a:p>
            <a:r>
              <a:rPr lang="en-US" dirty="0" smtClean="0"/>
              <a:t>2014 Memphis</a:t>
            </a:r>
          </a:p>
          <a:p>
            <a:r>
              <a:rPr lang="en-US" dirty="0" smtClean="0"/>
              <a:t>International </a:t>
            </a:r>
            <a:r>
              <a:rPr lang="en-US" dirty="0"/>
              <a:t>Paper Money Show</a:t>
            </a:r>
          </a:p>
        </p:txBody>
      </p:sp>
      <p:sp>
        <p:nvSpPr>
          <p:cNvPr id="4" name="Slide Number Placeholder 3"/>
          <p:cNvSpPr>
            <a:spLocks noGrp="1"/>
          </p:cNvSpPr>
          <p:nvPr>
            <p:ph type="sldNum" sz="quarter" idx="12"/>
          </p:nvPr>
        </p:nvSpPr>
        <p:spPr/>
        <p:txBody>
          <a:bodyPr/>
          <a:lstStyle/>
          <a:p>
            <a:fld id="{27474D12-9939-4D11-B012-CF6269ED10D0}" type="slidenum">
              <a:rPr lang="en-US" smtClean="0"/>
              <a:t>1</a:t>
            </a:fld>
            <a:endParaRPr lang="en-US"/>
          </a:p>
        </p:txBody>
      </p:sp>
    </p:spTree>
    <p:extLst>
      <p:ext uri="{BB962C8B-B14F-4D97-AF65-F5344CB8AC3E}">
        <p14:creationId xmlns:p14="http://schemas.microsoft.com/office/powerpoint/2010/main" val="2643691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Why go to the trouble of making exact replacements?</a:t>
            </a:r>
          </a:p>
          <a:p>
            <a:pPr lvl="1"/>
            <a:endParaRPr lang="en-US" dirty="0"/>
          </a:p>
          <a:p>
            <a:pPr lvl="1"/>
            <a:r>
              <a:rPr lang="en-US" dirty="0" smtClean="0"/>
              <a:t>Treasury ordered perfect notes.</a:t>
            </a:r>
          </a:p>
          <a:p>
            <a:pPr lvl="1"/>
            <a:endParaRPr lang="en-US" dirty="0"/>
          </a:p>
          <a:p>
            <a:pPr lvl="1"/>
            <a:r>
              <a:rPr lang="en-US" dirty="0" smtClean="0"/>
              <a:t>It was policy.</a:t>
            </a:r>
          </a:p>
          <a:p>
            <a:pPr lvl="1"/>
            <a:endParaRPr lang="en-US" dirty="0"/>
          </a:p>
          <a:p>
            <a:endParaRPr lang="en-US" dirty="0" smtClean="0"/>
          </a:p>
          <a:p>
            <a:endParaRPr lang="en-US" dirty="0" smtClean="0"/>
          </a:p>
          <a:p>
            <a:pPr marL="0" indent="0">
              <a:buNone/>
            </a:pPr>
            <a:endParaRPr lang="en-US" dirty="0"/>
          </a:p>
        </p:txBody>
      </p:sp>
      <p:sp>
        <p:nvSpPr>
          <p:cNvPr id="3" name="Title 2"/>
          <p:cNvSpPr>
            <a:spLocks noGrp="1"/>
          </p:cNvSpPr>
          <p:nvPr>
            <p:ph type="title"/>
          </p:nvPr>
        </p:nvSpPr>
        <p:spPr/>
        <p:txBody>
          <a:bodyPr/>
          <a:lstStyle/>
          <a:p>
            <a:r>
              <a:rPr lang="en-US" sz="3600" dirty="0" smtClean="0"/>
              <a:t>Exact Replacements</a:t>
            </a:r>
            <a:endParaRPr lang="en-US" sz="3600" dirty="0"/>
          </a:p>
        </p:txBody>
      </p:sp>
      <p:sp>
        <p:nvSpPr>
          <p:cNvPr id="5" name="Slide Number Placeholder 4"/>
          <p:cNvSpPr>
            <a:spLocks noGrp="1"/>
          </p:cNvSpPr>
          <p:nvPr>
            <p:ph type="sldNum" sz="quarter" idx="12"/>
          </p:nvPr>
        </p:nvSpPr>
        <p:spPr/>
        <p:txBody>
          <a:bodyPr/>
          <a:lstStyle/>
          <a:p>
            <a:fld id="{27474D12-9939-4D11-B012-CF6269ED10D0}" type="slidenum">
              <a:rPr lang="en-US" smtClean="0"/>
              <a:t>10</a:t>
            </a:fld>
            <a:endParaRPr lang="en-US"/>
          </a:p>
        </p:txBody>
      </p:sp>
    </p:spTree>
    <p:extLst>
      <p:ext uri="{BB962C8B-B14F-4D97-AF65-F5344CB8AC3E}">
        <p14:creationId xmlns:p14="http://schemas.microsoft.com/office/powerpoint/2010/main" val="3369242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“PERFECT”</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11</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25" y="2590800"/>
            <a:ext cx="6962775" cy="2886075"/>
          </a:xfrm>
          <a:prstGeom prst="rect">
            <a:avLst/>
          </a:prstGeom>
          <a:ln>
            <a:noFill/>
          </a:ln>
          <a:effectLst>
            <a:outerShdw blurRad="292100" dist="139700" dir="2700000" algn="tl" rotWithShape="0">
              <a:srgbClr val="333333">
                <a:alpha val="65000"/>
              </a:srgbClr>
            </a:outerShdw>
          </a:effectLst>
        </p:spPr>
      </p:pic>
      <p:sp>
        <p:nvSpPr>
          <p:cNvPr id="5" name="Oval 4"/>
          <p:cNvSpPr/>
          <p:nvPr/>
        </p:nvSpPr>
        <p:spPr>
          <a:xfrm>
            <a:off x="4953000" y="2819400"/>
            <a:ext cx="838200" cy="533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22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Big Picture…</a:t>
            </a:r>
          </a:p>
          <a:p>
            <a:endParaRPr lang="en-US" dirty="0" smtClean="0"/>
          </a:p>
          <a:p>
            <a:pPr lvl="1"/>
            <a:r>
              <a:rPr lang="en-US" dirty="0" smtClean="0"/>
              <a:t>Great concern for integrity, and security against fraud and over-issue</a:t>
            </a:r>
          </a:p>
          <a:p>
            <a:endParaRPr lang="en-US" dirty="0" smtClean="0"/>
          </a:p>
          <a:p>
            <a:endParaRPr lang="en-US" dirty="0" smtClean="0"/>
          </a:p>
          <a:p>
            <a:pPr marL="0" indent="0">
              <a:buNone/>
            </a:pPr>
            <a:endParaRPr lang="en-US" dirty="0"/>
          </a:p>
        </p:txBody>
      </p:sp>
      <p:sp>
        <p:nvSpPr>
          <p:cNvPr id="3" name="Title 2"/>
          <p:cNvSpPr>
            <a:spLocks noGrp="1"/>
          </p:cNvSpPr>
          <p:nvPr>
            <p:ph type="title"/>
          </p:nvPr>
        </p:nvSpPr>
        <p:spPr/>
        <p:txBody>
          <a:bodyPr/>
          <a:lstStyle/>
          <a:p>
            <a:r>
              <a:rPr lang="en-US" sz="3600" dirty="0" smtClean="0"/>
              <a:t>Exact Replacements</a:t>
            </a:r>
            <a:endParaRPr lang="en-US" sz="3600" dirty="0"/>
          </a:p>
        </p:txBody>
      </p:sp>
      <p:sp>
        <p:nvSpPr>
          <p:cNvPr id="5" name="Slide Number Placeholder 4"/>
          <p:cNvSpPr>
            <a:spLocks noGrp="1"/>
          </p:cNvSpPr>
          <p:nvPr>
            <p:ph type="sldNum" sz="quarter" idx="12"/>
          </p:nvPr>
        </p:nvSpPr>
        <p:spPr/>
        <p:txBody>
          <a:bodyPr/>
          <a:lstStyle/>
          <a:p>
            <a:fld id="{27474D12-9939-4D11-B012-CF6269ED10D0}" type="slidenum">
              <a:rPr lang="en-US" smtClean="0"/>
              <a:t>12</a:t>
            </a:fld>
            <a:endParaRPr lang="en-US"/>
          </a:p>
        </p:txBody>
      </p:sp>
    </p:spTree>
    <p:extLst>
      <p:ext uri="{BB962C8B-B14F-4D97-AF65-F5344CB8AC3E}">
        <p14:creationId xmlns:p14="http://schemas.microsoft.com/office/powerpoint/2010/main" val="1073825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End characters</a:t>
            </a:r>
          </a:p>
          <a:p>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13</a:t>
            </a:fld>
            <a:endParaRPr lang="en-US"/>
          </a:p>
        </p:txBody>
      </p:sp>
      <p:sp>
        <p:nvSpPr>
          <p:cNvPr id="4" name="Title 3"/>
          <p:cNvSpPr>
            <a:spLocks noGrp="1"/>
          </p:cNvSpPr>
          <p:nvPr>
            <p:ph type="title"/>
          </p:nvPr>
        </p:nvSpPr>
        <p:spPr/>
        <p:txBody>
          <a:bodyPr/>
          <a:lstStyle/>
          <a:p>
            <a:r>
              <a:rPr lang="en-US" sz="3600" dirty="0" smtClean="0"/>
              <a:t>Fraud Prevention Measures</a:t>
            </a:r>
            <a:endParaRPr lang="en-US" sz="3600" dirty="0"/>
          </a:p>
        </p:txBody>
      </p:sp>
    </p:spTree>
    <p:extLst>
      <p:ext uri="{BB962C8B-B14F-4D97-AF65-F5344CB8AC3E}">
        <p14:creationId xmlns:p14="http://schemas.microsoft.com/office/powerpoint/2010/main" val="2490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474D12-9939-4D11-B012-CF6269ED10D0}" type="slidenum">
              <a:rPr lang="en-US" smtClean="0"/>
              <a:t>14</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035" y="223221"/>
            <a:ext cx="4708195" cy="647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969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474D12-9939-4D11-B012-CF6269ED10D0}" type="slidenum">
              <a:rPr lang="en-US" smtClean="0"/>
              <a:t>15</a:t>
            </a:fld>
            <a:endParaRPr lang="en-US"/>
          </a:p>
        </p:txBody>
      </p:sp>
      <p:sp>
        <p:nvSpPr>
          <p:cNvPr id="4" name="Title 3"/>
          <p:cNvSpPr>
            <a:spLocks noGrp="1"/>
          </p:cNvSpPr>
          <p:nvPr>
            <p:ph type="title"/>
          </p:nvPr>
        </p:nvSpPr>
        <p:spPr/>
        <p:txBody>
          <a:bodyPr/>
          <a:lstStyle/>
          <a:p>
            <a:r>
              <a:rPr lang="en-US" sz="4000" dirty="0" smtClean="0"/>
              <a:t>End characters</a:t>
            </a:r>
            <a:endParaRPr lang="en-US" sz="4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286000"/>
            <a:ext cx="1133856" cy="318820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286000"/>
            <a:ext cx="1164336" cy="2944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0806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End characters</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16</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707395"/>
            <a:ext cx="7085950" cy="2971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753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End characters</a:t>
            </a:r>
          </a:p>
          <a:p>
            <a:r>
              <a:rPr lang="en-US" dirty="0" smtClean="0"/>
              <a:t>Special fonts (Smith patent)</a:t>
            </a:r>
          </a:p>
          <a:p>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17</a:t>
            </a:fld>
            <a:endParaRPr lang="en-US"/>
          </a:p>
        </p:txBody>
      </p:sp>
      <p:sp>
        <p:nvSpPr>
          <p:cNvPr id="4" name="Title 3"/>
          <p:cNvSpPr>
            <a:spLocks noGrp="1"/>
          </p:cNvSpPr>
          <p:nvPr>
            <p:ph type="title"/>
          </p:nvPr>
        </p:nvSpPr>
        <p:spPr/>
        <p:txBody>
          <a:bodyPr/>
          <a:lstStyle/>
          <a:p>
            <a:r>
              <a:rPr lang="en-US" sz="3600" dirty="0" smtClean="0"/>
              <a:t>Fraud Prevention Measures</a:t>
            </a:r>
            <a:endParaRPr lang="en-US" sz="3600" dirty="0"/>
          </a:p>
        </p:txBody>
      </p:sp>
    </p:spTree>
    <p:extLst>
      <p:ext uri="{BB962C8B-B14F-4D97-AF65-F5344CB8AC3E}">
        <p14:creationId xmlns:p14="http://schemas.microsoft.com/office/powerpoint/2010/main" val="10499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474D12-9939-4D11-B012-CF6269ED10D0}" type="slidenum">
              <a:rPr lang="en-US" smtClean="0"/>
              <a:t>18</a:t>
            </a:fld>
            <a:endParaRPr lang="en-US"/>
          </a:p>
        </p:txBody>
      </p:sp>
      <p:sp>
        <p:nvSpPr>
          <p:cNvPr id="4" name="Title 3"/>
          <p:cNvSpPr>
            <a:spLocks noGrp="1"/>
          </p:cNvSpPr>
          <p:nvPr>
            <p:ph type="title"/>
          </p:nvPr>
        </p:nvSpPr>
        <p:spPr/>
        <p:txBody>
          <a:bodyPr/>
          <a:lstStyle/>
          <a:p>
            <a:r>
              <a:rPr lang="en-US" sz="3600" dirty="0" smtClean="0"/>
              <a:t>U.S. Design Patent 7079</a:t>
            </a:r>
            <a:endParaRPr lang="en-US"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200400"/>
            <a:ext cx="7231130" cy="129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57430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474D12-9939-4D11-B012-CF6269ED10D0}" type="slidenum">
              <a:rPr lang="en-US" smtClean="0"/>
              <a:t>19</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494960"/>
            <a:ext cx="5881116" cy="5556013"/>
          </a:xfrm>
          <a:prstGeom prst="rect">
            <a:avLst/>
          </a:prstGeom>
          <a:ln>
            <a:noFill/>
          </a:ln>
          <a:effectLst>
            <a:outerShdw blurRad="292100" dist="139700" dir="2700000" algn="tl" rotWithShape="0">
              <a:srgbClr val="333333">
                <a:alpha val="65000"/>
              </a:srgbClr>
            </a:outerShdw>
          </a:effectLst>
        </p:spPr>
      </p:pic>
      <p:sp>
        <p:nvSpPr>
          <p:cNvPr id="4" name="Oval 3"/>
          <p:cNvSpPr/>
          <p:nvPr/>
        </p:nvSpPr>
        <p:spPr>
          <a:xfrm>
            <a:off x="1447800" y="4262718"/>
            <a:ext cx="3581400" cy="9950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80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Large </a:t>
            </a:r>
            <a:r>
              <a:rPr lang="en-US" sz="4000" dirty="0" smtClean="0"/>
              <a:t>Size</a:t>
            </a:r>
            <a:br>
              <a:rPr lang="en-US" sz="4000" dirty="0" smtClean="0"/>
            </a:br>
            <a:r>
              <a:rPr lang="en-US" sz="4000" dirty="0" smtClean="0"/>
              <a:t>Pre-Star Replacement</a:t>
            </a:r>
            <a:br>
              <a:rPr lang="en-US" sz="4000" dirty="0" smtClean="0"/>
            </a:br>
            <a:r>
              <a:rPr lang="en-US" sz="4000" dirty="0" smtClean="0"/>
              <a:t>Notes</a:t>
            </a:r>
            <a:endParaRPr lang="en-US" sz="4000" dirty="0"/>
          </a:p>
        </p:txBody>
      </p:sp>
      <p:sp>
        <p:nvSpPr>
          <p:cNvPr id="3" name="Subtitle 2"/>
          <p:cNvSpPr>
            <a:spLocks noGrp="1"/>
          </p:cNvSpPr>
          <p:nvPr>
            <p:ph type="subTitle" idx="1"/>
          </p:nvPr>
        </p:nvSpPr>
        <p:spPr/>
        <p:txBody>
          <a:bodyPr>
            <a:normAutofit fontScale="92500" lnSpcReduction="20000"/>
          </a:bodyPr>
          <a:lstStyle/>
          <a:p>
            <a:r>
              <a:rPr lang="en-US" dirty="0" smtClean="0"/>
              <a:t>R. Shawn Hewitt, Peter Huntoon</a:t>
            </a:r>
          </a:p>
          <a:p>
            <a:endParaRPr lang="en-US" dirty="0" smtClean="0"/>
          </a:p>
          <a:p>
            <a:r>
              <a:rPr lang="en-US" b="1" dirty="0"/>
              <a:t>Memphis Speakers Series</a:t>
            </a:r>
          </a:p>
          <a:p>
            <a:r>
              <a:rPr lang="en-US" dirty="0" smtClean="0"/>
              <a:t>2014 Memphis</a:t>
            </a:r>
          </a:p>
          <a:p>
            <a:r>
              <a:rPr lang="en-US" dirty="0" smtClean="0"/>
              <a:t>International </a:t>
            </a:r>
            <a:r>
              <a:rPr lang="en-US" dirty="0"/>
              <a:t>Paper Money Show</a:t>
            </a:r>
          </a:p>
        </p:txBody>
      </p:sp>
      <p:sp>
        <p:nvSpPr>
          <p:cNvPr id="4" name="Slide Number Placeholder 3"/>
          <p:cNvSpPr>
            <a:spLocks noGrp="1"/>
          </p:cNvSpPr>
          <p:nvPr>
            <p:ph type="sldNum" sz="quarter" idx="12"/>
          </p:nvPr>
        </p:nvSpPr>
        <p:spPr/>
        <p:txBody>
          <a:bodyPr/>
          <a:lstStyle/>
          <a:p>
            <a:fld id="{27474D12-9939-4D11-B012-CF6269ED10D0}" type="slidenum">
              <a:rPr lang="en-US" smtClean="0"/>
              <a:t>2</a:t>
            </a:fld>
            <a:endParaRPr lang="en-US"/>
          </a:p>
        </p:txBody>
      </p:sp>
    </p:spTree>
    <p:extLst>
      <p:ext uri="{BB962C8B-B14F-4D97-AF65-F5344CB8AC3E}">
        <p14:creationId xmlns:p14="http://schemas.microsoft.com/office/powerpoint/2010/main" val="1602136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474D12-9939-4D11-B012-CF6269ED10D0}" type="slidenum">
              <a:rPr lang="en-US" smtClean="0"/>
              <a:t>20</a:t>
            </a:fld>
            <a:endParaRPr lang="en-US"/>
          </a:p>
        </p:txBody>
      </p:sp>
      <p:sp>
        <p:nvSpPr>
          <p:cNvPr id="4" name="Title 3"/>
          <p:cNvSpPr>
            <a:spLocks noGrp="1"/>
          </p:cNvSpPr>
          <p:nvPr>
            <p:ph type="title"/>
          </p:nvPr>
        </p:nvSpPr>
        <p:spPr/>
        <p:txBody>
          <a:bodyPr/>
          <a:lstStyle/>
          <a:p>
            <a:r>
              <a:rPr lang="en-US" sz="3600" dirty="0" smtClean="0"/>
              <a:t>As seen on early 1882 GCs</a:t>
            </a:r>
            <a:endParaRPr lang="en-US"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514600"/>
            <a:ext cx="7117179"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50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End characters</a:t>
            </a:r>
          </a:p>
          <a:p>
            <a:r>
              <a:rPr lang="en-US" dirty="0" smtClean="0"/>
              <a:t>Special fonts (Smith patent)</a:t>
            </a:r>
          </a:p>
          <a:p>
            <a:r>
              <a:rPr lang="en-US" b="1" dirty="0" smtClean="0"/>
              <a:t>Sealing at the Treasury (1885 to 1910)</a:t>
            </a:r>
          </a:p>
          <a:p>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21</a:t>
            </a:fld>
            <a:endParaRPr lang="en-US"/>
          </a:p>
        </p:txBody>
      </p:sp>
      <p:sp>
        <p:nvSpPr>
          <p:cNvPr id="4" name="Title 3"/>
          <p:cNvSpPr>
            <a:spLocks noGrp="1"/>
          </p:cNvSpPr>
          <p:nvPr>
            <p:ph type="title"/>
          </p:nvPr>
        </p:nvSpPr>
        <p:spPr/>
        <p:txBody>
          <a:bodyPr/>
          <a:lstStyle/>
          <a:p>
            <a:r>
              <a:rPr lang="en-US" sz="3600" dirty="0" smtClean="0"/>
              <a:t>Fraud Prevention Measures</a:t>
            </a:r>
            <a:endParaRPr lang="en-US" sz="3600" dirty="0"/>
          </a:p>
        </p:txBody>
      </p:sp>
    </p:spTree>
    <p:extLst>
      <p:ext uri="{BB962C8B-B14F-4D97-AF65-F5344CB8AC3E}">
        <p14:creationId xmlns:p14="http://schemas.microsoft.com/office/powerpoint/2010/main" val="29540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Began in 1885 at the recommendation of a committee headed by newly inducted Treasury officials</a:t>
            </a:r>
          </a:p>
          <a:p>
            <a:pPr marL="0" indent="0">
              <a:buNone/>
            </a:pPr>
            <a:r>
              <a:rPr lang="en-US" dirty="0" smtClean="0"/>
              <a:t> </a:t>
            </a:r>
          </a:p>
          <a:p>
            <a:r>
              <a:rPr lang="en-US" dirty="0" smtClean="0"/>
              <a:t>Cited reasons</a:t>
            </a:r>
          </a:p>
          <a:p>
            <a:pPr lvl="1"/>
            <a:r>
              <a:rPr lang="en-US" dirty="0" smtClean="0"/>
              <a:t>The final authentication and monetization of currency should occur elsewhere from they are created.</a:t>
            </a:r>
          </a:p>
          <a:p>
            <a:pPr lvl="1"/>
            <a:r>
              <a:rPr lang="en-US" dirty="0" smtClean="0"/>
              <a:t>Money in transport from BEP to Treasury might be at risk of being stolen.</a:t>
            </a:r>
          </a:p>
        </p:txBody>
      </p:sp>
      <p:sp>
        <p:nvSpPr>
          <p:cNvPr id="3" name="Slide Number Placeholder 2"/>
          <p:cNvSpPr>
            <a:spLocks noGrp="1"/>
          </p:cNvSpPr>
          <p:nvPr>
            <p:ph type="sldNum" sz="quarter" idx="12"/>
          </p:nvPr>
        </p:nvSpPr>
        <p:spPr/>
        <p:txBody>
          <a:bodyPr/>
          <a:lstStyle/>
          <a:p>
            <a:fld id="{27474D12-9939-4D11-B012-CF6269ED10D0}" type="slidenum">
              <a:rPr lang="en-US" smtClean="0"/>
              <a:t>22</a:t>
            </a:fld>
            <a:endParaRPr lang="en-US"/>
          </a:p>
        </p:txBody>
      </p:sp>
      <p:sp>
        <p:nvSpPr>
          <p:cNvPr id="4" name="Title 3"/>
          <p:cNvSpPr>
            <a:spLocks noGrp="1"/>
          </p:cNvSpPr>
          <p:nvPr>
            <p:ph type="title"/>
          </p:nvPr>
        </p:nvSpPr>
        <p:spPr/>
        <p:txBody>
          <a:bodyPr/>
          <a:lstStyle/>
          <a:p>
            <a:r>
              <a:rPr lang="en-US" sz="3600" dirty="0" smtClean="0"/>
              <a:t>Sealing at the Treasury</a:t>
            </a:r>
            <a:endParaRPr lang="en-US" sz="3600" dirty="0"/>
          </a:p>
        </p:txBody>
      </p:sp>
    </p:spTree>
    <p:extLst>
      <p:ext uri="{BB962C8B-B14F-4D97-AF65-F5344CB8AC3E}">
        <p14:creationId xmlns:p14="http://schemas.microsoft.com/office/powerpoint/2010/main" val="407193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anim calcmode="lin" valueType="num">
                                      <p:cBhvr>
                                        <p:cTn id="2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 was one part of the overall policy</a:t>
            </a:r>
          </a:p>
          <a:p>
            <a:endParaRPr lang="en-US" dirty="0"/>
          </a:p>
          <a:p>
            <a:r>
              <a:rPr lang="en-US" dirty="0" smtClean="0"/>
              <a:t>Policy was eventually overhauled in 1910</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23</a:t>
            </a:fld>
            <a:endParaRPr lang="en-US"/>
          </a:p>
        </p:txBody>
      </p:sp>
      <p:sp>
        <p:nvSpPr>
          <p:cNvPr id="4" name="Title 3"/>
          <p:cNvSpPr>
            <a:spLocks noGrp="1"/>
          </p:cNvSpPr>
          <p:nvPr>
            <p:ph type="title"/>
          </p:nvPr>
        </p:nvSpPr>
        <p:spPr/>
        <p:txBody>
          <a:bodyPr/>
          <a:lstStyle/>
          <a:p>
            <a:r>
              <a:rPr lang="en-US" sz="3600" dirty="0" smtClean="0"/>
              <a:t>Exact Replacements</a:t>
            </a:r>
            <a:endParaRPr lang="en-US" sz="3600" dirty="0"/>
          </a:p>
        </p:txBody>
      </p:sp>
    </p:spTree>
    <p:extLst>
      <p:ext uri="{BB962C8B-B14F-4D97-AF65-F5344CB8AC3E}">
        <p14:creationId xmlns:p14="http://schemas.microsoft.com/office/powerpoint/2010/main" val="177417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order to answer that question, we have to briefly talk about the technology used to number the notes</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24</a:t>
            </a:fld>
            <a:endParaRPr lang="en-US"/>
          </a:p>
        </p:txBody>
      </p:sp>
      <p:sp>
        <p:nvSpPr>
          <p:cNvPr id="4" name="Title 3"/>
          <p:cNvSpPr>
            <a:spLocks noGrp="1"/>
          </p:cNvSpPr>
          <p:nvPr>
            <p:ph type="title"/>
          </p:nvPr>
        </p:nvSpPr>
        <p:spPr/>
        <p:txBody>
          <a:bodyPr/>
          <a:lstStyle/>
          <a:p>
            <a:r>
              <a:rPr lang="en-US" sz="4000" dirty="0" smtClean="0"/>
              <a:t>How were replacements made?</a:t>
            </a:r>
            <a:endParaRPr lang="en-US" sz="4000" dirty="0"/>
          </a:p>
        </p:txBody>
      </p:sp>
    </p:spTree>
    <p:extLst>
      <p:ext uri="{BB962C8B-B14F-4D97-AF65-F5344CB8AC3E}">
        <p14:creationId xmlns:p14="http://schemas.microsoft.com/office/powerpoint/2010/main" val="1663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Foot activated numbering machines, called paging </a:t>
            </a:r>
            <a:r>
              <a:rPr lang="en-US" dirty="0"/>
              <a:t>m</a:t>
            </a:r>
            <a:r>
              <a:rPr lang="en-US" dirty="0" smtClean="0"/>
              <a:t>achines</a:t>
            </a:r>
          </a:p>
          <a:p>
            <a:endParaRPr lang="en-US" dirty="0" smtClean="0"/>
          </a:p>
          <a:p>
            <a:r>
              <a:rPr lang="en-US" dirty="0" smtClean="0"/>
              <a:t>Single action - impressed one number at a time</a:t>
            </a:r>
          </a:p>
          <a:p>
            <a:endParaRPr lang="en-US" dirty="0" smtClean="0"/>
          </a:p>
          <a:p>
            <a:r>
              <a:rPr lang="en-US" dirty="0" smtClean="0"/>
              <a:t>Designed and made in-house</a:t>
            </a:r>
          </a:p>
          <a:p>
            <a:pPr lvl="1"/>
            <a:r>
              <a:rPr lang="en-US" dirty="0" smtClean="0"/>
              <a:t>Patented in 1874 by BEP employee James D. Smith</a:t>
            </a:r>
            <a:endParaRPr lang="en-US" dirty="0"/>
          </a:p>
        </p:txBody>
      </p:sp>
      <p:sp>
        <p:nvSpPr>
          <p:cNvPr id="3" name="Title 2"/>
          <p:cNvSpPr>
            <a:spLocks noGrp="1"/>
          </p:cNvSpPr>
          <p:nvPr>
            <p:ph type="title"/>
          </p:nvPr>
        </p:nvSpPr>
        <p:spPr>
          <a:xfrm>
            <a:off x="533400" y="570156"/>
            <a:ext cx="8077200" cy="1054250"/>
          </a:xfrm>
        </p:spPr>
        <p:txBody>
          <a:bodyPr/>
          <a:lstStyle/>
          <a:p>
            <a:r>
              <a:rPr lang="en-US" sz="3600" dirty="0" smtClean="0"/>
              <a:t>Numbering </a:t>
            </a:r>
            <a:r>
              <a:rPr lang="en-US" sz="3600" dirty="0"/>
              <a:t>T</a:t>
            </a:r>
            <a:r>
              <a:rPr lang="en-US" sz="3600" dirty="0" smtClean="0"/>
              <a:t>echnology at BEP</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25</a:t>
            </a:fld>
            <a:endParaRPr lang="en-US"/>
          </a:p>
        </p:txBody>
      </p:sp>
    </p:spTree>
    <p:extLst>
      <p:ext uri="{BB962C8B-B14F-4D97-AF65-F5344CB8AC3E}">
        <p14:creationId xmlns:p14="http://schemas.microsoft.com/office/powerpoint/2010/main" val="33488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1000"/>
                                        <p:tgtEl>
                                          <p:spTgt spid="2">
                                            <p:txEl>
                                              <p:pRg st="5" end="5"/>
                                            </p:txEl>
                                          </p:spTgt>
                                        </p:tgtEl>
                                      </p:cBhvr>
                                    </p:animEffect>
                                    <p:anim calcmode="lin" valueType="num">
                                      <p:cBhvr>
                                        <p:cTn id="2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15781"/>
            <a:ext cx="4356651" cy="628889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4571975" y="3428995"/>
            <a:ext cx="49" cy="9"/>
          </a:xfrm>
          <a:prstGeom prst="rect">
            <a:avLst/>
          </a:prstGeom>
        </p:spPr>
      </p:pic>
      <p:pic>
        <p:nvPicPr>
          <p:cNvPr id="4" name="Picture 3"/>
          <p:cNvPicPr>
            <a:picLocks noChangeAspect="1"/>
          </p:cNvPicPr>
          <p:nvPr/>
        </p:nvPicPr>
        <p:blipFill>
          <a:blip r:embed="rId4"/>
          <a:stretch>
            <a:fillRect/>
          </a:stretch>
        </p:blipFill>
        <p:spPr>
          <a:xfrm>
            <a:off x="4571975" y="3428995"/>
            <a:ext cx="49" cy="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1473666"/>
            <a:ext cx="2627867" cy="377312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27474D12-9939-4D11-B012-CF6269ED10D0}" type="slidenum">
              <a:rPr lang="en-US" smtClean="0"/>
              <a:t>26</a:t>
            </a:fld>
            <a:endParaRPr lang="en-US"/>
          </a:p>
        </p:txBody>
      </p:sp>
    </p:spTree>
    <p:extLst>
      <p:ext uri="{BB962C8B-B14F-4D97-AF65-F5344CB8AC3E}">
        <p14:creationId xmlns:p14="http://schemas.microsoft.com/office/powerpoint/2010/main" val="245609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265" y="685800"/>
            <a:ext cx="8097831" cy="5238761"/>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76428" y="6096000"/>
            <a:ext cx="4219486" cy="369332"/>
          </a:xfrm>
          <a:prstGeom prst="rect">
            <a:avLst/>
          </a:prstGeom>
          <a:noFill/>
        </p:spPr>
        <p:txBody>
          <a:bodyPr wrap="square" rtlCol="0">
            <a:spAutoFit/>
          </a:bodyPr>
          <a:lstStyle/>
          <a:p>
            <a:r>
              <a:rPr lang="en-US" dirty="0" smtClean="0"/>
              <a:t>Numbering Technology in 1890</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27</a:t>
            </a:fld>
            <a:endParaRPr lang="en-US"/>
          </a:p>
        </p:txBody>
      </p:sp>
    </p:spTree>
    <p:extLst>
      <p:ext uri="{BB962C8B-B14F-4D97-AF65-F5344CB8AC3E}">
        <p14:creationId xmlns:p14="http://schemas.microsoft.com/office/powerpoint/2010/main" val="30323270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Paging Machine</a:t>
            </a:r>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438400"/>
            <a:ext cx="3072004" cy="3597384"/>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28</a:t>
            </a:fld>
            <a:endParaRPr lang="en-US"/>
          </a:p>
        </p:txBody>
      </p:sp>
    </p:spTree>
    <p:extLst>
      <p:ext uri="{BB962C8B-B14F-4D97-AF65-F5344CB8AC3E}">
        <p14:creationId xmlns:p14="http://schemas.microsoft.com/office/powerpoint/2010/main" val="28705942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The Finished </a:t>
            </a:r>
            <a:r>
              <a:rPr lang="en-US" sz="3600" dirty="0"/>
              <a:t>P</a:t>
            </a:r>
            <a:r>
              <a:rPr lang="en-US" sz="3600" dirty="0" smtClean="0"/>
              <a:t>roduct</a:t>
            </a:r>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214" y="2667000"/>
            <a:ext cx="6940296" cy="295351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29</a:t>
            </a:fld>
            <a:endParaRPr lang="en-US"/>
          </a:p>
        </p:txBody>
      </p:sp>
      <p:sp>
        <p:nvSpPr>
          <p:cNvPr id="5" name="Oval 4"/>
          <p:cNvSpPr/>
          <p:nvPr/>
        </p:nvSpPr>
        <p:spPr>
          <a:xfrm>
            <a:off x="1447800" y="4953000"/>
            <a:ext cx="17526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29200" y="2819400"/>
            <a:ext cx="17526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45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par>
                          <p:cTn id="14" fill="hold">
                            <p:stCondLst>
                              <p:cond delay="3000"/>
                            </p:stCondLst>
                            <p:childTnLst>
                              <p:par>
                                <p:cTn id="15" presetID="21"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474D12-9939-4D11-B012-CF6269ED10D0}" type="slidenum">
              <a:rPr lang="en-US" smtClean="0"/>
              <a:t>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28600"/>
            <a:ext cx="3898430" cy="6458990"/>
          </a:xfrm>
          <a:prstGeom prst="rect">
            <a:avLst/>
          </a:prstGeom>
        </p:spPr>
      </p:pic>
    </p:spTree>
    <p:extLst>
      <p:ext uri="{BB962C8B-B14F-4D97-AF65-F5344CB8AC3E}">
        <p14:creationId xmlns:p14="http://schemas.microsoft.com/office/powerpoint/2010/main" val="1074064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With the technology of the paging machines from 1870s to 1903, making replacements was relatively straightforward.</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30</a:t>
            </a:fld>
            <a:endParaRPr lang="en-US"/>
          </a:p>
        </p:txBody>
      </p:sp>
      <p:sp>
        <p:nvSpPr>
          <p:cNvPr id="4" name="Title 3"/>
          <p:cNvSpPr>
            <a:spLocks noGrp="1"/>
          </p:cNvSpPr>
          <p:nvPr>
            <p:ph type="title"/>
          </p:nvPr>
        </p:nvSpPr>
        <p:spPr/>
        <p:txBody>
          <a:bodyPr/>
          <a:lstStyle/>
          <a:p>
            <a:r>
              <a:rPr lang="en-US" sz="4000" dirty="0" smtClean="0"/>
              <a:t>Making Replacements</a:t>
            </a:r>
            <a:endParaRPr lang="en-US" sz="4000" dirty="0"/>
          </a:p>
        </p:txBody>
      </p:sp>
    </p:spTree>
    <p:extLst>
      <p:ext uri="{BB962C8B-B14F-4D97-AF65-F5344CB8AC3E}">
        <p14:creationId xmlns:p14="http://schemas.microsoft.com/office/powerpoint/2010/main" val="326539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1903:  New Technology</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31</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362200"/>
            <a:ext cx="5967450"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769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Another Innovation by James Smith</a:t>
            </a:r>
            <a:endParaRPr lang="en-US" sz="3600" dirty="0"/>
          </a:p>
        </p:txBody>
      </p:sp>
      <p:pic>
        <p:nvPicPr>
          <p:cNvPr id="3" name="Picture 2"/>
          <p:cNvPicPr>
            <a:picLocks noChangeAspect="1"/>
          </p:cNvPicPr>
          <p:nvPr/>
        </p:nvPicPr>
        <p:blipFill>
          <a:blip r:embed="rId3"/>
          <a:stretch>
            <a:fillRect/>
          </a:stretch>
        </p:blipFill>
        <p:spPr>
          <a:xfrm>
            <a:off x="1143000" y="3276600"/>
            <a:ext cx="6858000" cy="1600200"/>
          </a:xfrm>
          <a:prstGeom prst="rect">
            <a:avLst/>
          </a:prstGeom>
          <a:ln>
            <a:noFill/>
          </a:ln>
          <a:effectLst>
            <a:outerShdw blurRad="292100" dist="139700" dir="2700000" algn="tl" rotWithShape="0">
              <a:srgbClr val="333333">
                <a:alpha val="65000"/>
              </a:srgbClr>
            </a:outerShdw>
          </a:effectLst>
        </p:spPr>
      </p:pic>
      <p:sp>
        <p:nvSpPr>
          <p:cNvPr id="4" name="Oval 3"/>
          <p:cNvSpPr/>
          <p:nvPr/>
        </p:nvSpPr>
        <p:spPr>
          <a:xfrm>
            <a:off x="5867400" y="3505200"/>
            <a:ext cx="1066800" cy="4572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27474D12-9939-4D11-B012-CF6269ED10D0}" type="slidenum">
              <a:rPr lang="en-US" smtClean="0"/>
              <a:t>32</a:t>
            </a:fld>
            <a:endParaRPr lang="en-US"/>
          </a:p>
        </p:txBody>
      </p:sp>
    </p:spTree>
    <p:extLst>
      <p:ext uri="{BB962C8B-B14F-4D97-AF65-F5344CB8AC3E}">
        <p14:creationId xmlns:p14="http://schemas.microsoft.com/office/powerpoint/2010/main" val="20528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474D12-9939-4D11-B012-CF6269ED10D0}" type="slidenum">
              <a:rPr lang="en-US" smtClean="0"/>
              <a:t>33</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19360"/>
            <a:ext cx="4979354" cy="615764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38570" y="5629870"/>
            <a:ext cx="1600200" cy="923330"/>
          </a:xfrm>
          <a:prstGeom prst="rect">
            <a:avLst/>
          </a:prstGeom>
          <a:noFill/>
        </p:spPr>
        <p:txBody>
          <a:bodyPr wrap="square" rtlCol="0">
            <a:spAutoFit/>
          </a:bodyPr>
          <a:lstStyle/>
          <a:p>
            <a:r>
              <a:rPr lang="en-US" dirty="0" smtClean="0"/>
              <a:t>Numbering Technology in 1903</a:t>
            </a:r>
            <a:endParaRPr lang="en-US" dirty="0"/>
          </a:p>
        </p:txBody>
      </p:sp>
    </p:spTree>
    <p:extLst>
      <p:ext uri="{BB962C8B-B14F-4D97-AF65-F5344CB8AC3E}">
        <p14:creationId xmlns:p14="http://schemas.microsoft.com/office/powerpoint/2010/main" val="1729515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474D12-9939-4D11-B012-CF6269ED10D0}" type="slidenum">
              <a:rPr lang="en-US" smtClean="0"/>
              <a:t>34</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143000"/>
            <a:ext cx="7762061"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014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52" y="924238"/>
            <a:ext cx="8038096" cy="5009524"/>
          </a:xfrm>
          <a:prstGeom prst="rect">
            <a:avLst/>
          </a:prstGeom>
          <a:ln>
            <a:noFill/>
          </a:ln>
          <a:effectLst>
            <a:outerShdw blurRad="292100" dist="139700" dir="2700000" algn="tl" rotWithShape="0">
              <a:srgbClr val="333333">
                <a:alpha val="65000"/>
              </a:srgbClr>
            </a:outerShdw>
          </a:effectLst>
        </p:spPr>
      </p:pic>
      <p:cxnSp>
        <p:nvCxnSpPr>
          <p:cNvPr id="5" name="Straight Connector 4"/>
          <p:cNvCxnSpPr/>
          <p:nvPr/>
        </p:nvCxnSpPr>
        <p:spPr>
          <a:xfrm flipH="1">
            <a:off x="3733800" y="2743200"/>
            <a:ext cx="3733800" cy="914400"/>
          </a:xfrm>
          <a:prstGeom prst="line">
            <a:avLst/>
          </a:prstGeom>
          <a:ln w="635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953000" y="4191000"/>
            <a:ext cx="3733800" cy="914400"/>
          </a:xfrm>
          <a:prstGeom prst="line">
            <a:avLst/>
          </a:prstGeom>
          <a:ln w="635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286000" y="2105470"/>
            <a:ext cx="3505200" cy="838200"/>
          </a:xfrm>
          <a:prstGeom prst="line">
            <a:avLst/>
          </a:prstGeom>
          <a:ln w="635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81800" y="3657600"/>
            <a:ext cx="1600200" cy="369332"/>
          </a:xfrm>
          <a:prstGeom prst="rect">
            <a:avLst/>
          </a:prstGeom>
          <a:noFill/>
        </p:spPr>
        <p:txBody>
          <a:bodyPr wrap="square" rtlCol="0">
            <a:spAutoFit/>
          </a:bodyPr>
          <a:lstStyle/>
          <a:p>
            <a:pPr algn="ctr"/>
            <a:r>
              <a:rPr lang="en-US" b="1" dirty="0" smtClean="0">
                <a:solidFill>
                  <a:schemeClr val="bg1"/>
                </a:solidFill>
              </a:rPr>
              <a:t>Left Serial</a:t>
            </a:r>
            <a:endParaRPr lang="en-US" b="1" dirty="0">
              <a:solidFill>
                <a:schemeClr val="bg1"/>
              </a:solidFill>
            </a:endParaRPr>
          </a:p>
        </p:txBody>
      </p:sp>
      <p:sp>
        <p:nvSpPr>
          <p:cNvPr id="13" name="TextBox 12"/>
          <p:cNvSpPr txBox="1"/>
          <p:nvPr/>
        </p:nvSpPr>
        <p:spPr>
          <a:xfrm>
            <a:off x="4267200" y="3657600"/>
            <a:ext cx="1866900" cy="369332"/>
          </a:xfrm>
          <a:prstGeom prst="rect">
            <a:avLst/>
          </a:prstGeom>
          <a:noFill/>
        </p:spPr>
        <p:txBody>
          <a:bodyPr wrap="square" rtlCol="0">
            <a:spAutoFit/>
          </a:bodyPr>
          <a:lstStyle/>
          <a:p>
            <a:pPr algn="ctr"/>
            <a:r>
              <a:rPr lang="en-US" b="1" dirty="0" smtClean="0">
                <a:solidFill>
                  <a:schemeClr val="bg1"/>
                </a:solidFill>
              </a:rPr>
              <a:t>Right Serial</a:t>
            </a:r>
            <a:endParaRPr lang="en-US" b="1" dirty="0">
              <a:solidFill>
                <a:schemeClr val="bg1"/>
              </a:solidFill>
            </a:endParaRPr>
          </a:p>
        </p:txBody>
      </p:sp>
      <p:sp>
        <p:nvSpPr>
          <p:cNvPr id="14" name="TextBox 13"/>
          <p:cNvSpPr txBox="1"/>
          <p:nvPr/>
        </p:nvSpPr>
        <p:spPr>
          <a:xfrm>
            <a:off x="4453275" y="4149530"/>
            <a:ext cx="2800172" cy="461665"/>
          </a:xfrm>
          <a:prstGeom prst="rect">
            <a:avLst/>
          </a:prstGeom>
          <a:noFill/>
          <a:scene3d>
            <a:camera prst="isometricTopUp">
              <a:rot lat="19476224" lon="18883146" rev="2640000"/>
            </a:camera>
            <a:lightRig rig="threePt" dir="t"/>
          </a:scene3d>
        </p:spPr>
        <p:txBody>
          <a:bodyPr wrap="square" rtlCol="0">
            <a:spAutoFit/>
          </a:bodyPr>
          <a:lstStyle/>
          <a:p>
            <a:pPr algn="ctr"/>
            <a:r>
              <a:rPr lang="en-US" sz="2400" b="1" dirty="0" smtClean="0">
                <a:solidFill>
                  <a:schemeClr val="accent5">
                    <a:lumMod val="20000"/>
                    <a:lumOff val="80000"/>
                  </a:schemeClr>
                </a:solidFill>
              </a:rPr>
              <a:t>Plate Position D</a:t>
            </a:r>
            <a:endParaRPr lang="en-US" sz="2400" b="1" dirty="0">
              <a:solidFill>
                <a:schemeClr val="accent5">
                  <a:lumMod val="20000"/>
                  <a:lumOff val="80000"/>
                </a:schemeClr>
              </a:solidFill>
            </a:endParaRPr>
          </a:p>
        </p:txBody>
      </p:sp>
      <p:sp>
        <p:nvSpPr>
          <p:cNvPr id="15" name="TextBox 14"/>
          <p:cNvSpPr txBox="1"/>
          <p:nvPr/>
        </p:nvSpPr>
        <p:spPr>
          <a:xfrm>
            <a:off x="3733800" y="2579168"/>
            <a:ext cx="2781300" cy="461665"/>
          </a:xfrm>
          <a:prstGeom prst="rect">
            <a:avLst/>
          </a:prstGeom>
          <a:noFill/>
          <a:scene3d>
            <a:camera prst="isometricTopUp">
              <a:rot lat="19476224" lon="18883146" rev="2580000"/>
            </a:camera>
            <a:lightRig rig="threePt" dir="t"/>
          </a:scene3d>
          <a:sp3d/>
        </p:spPr>
        <p:txBody>
          <a:bodyPr wrap="square" rtlCol="0">
            <a:spAutoFit/>
          </a:bodyPr>
          <a:lstStyle/>
          <a:p>
            <a:pPr algn="ctr"/>
            <a:r>
              <a:rPr lang="en-US" sz="2400" b="1" dirty="0" smtClean="0">
                <a:solidFill>
                  <a:schemeClr val="accent5">
                    <a:lumMod val="20000"/>
                    <a:lumOff val="80000"/>
                  </a:schemeClr>
                </a:solidFill>
              </a:rPr>
              <a:t>Plate Position C</a:t>
            </a:r>
            <a:endParaRPr lang="en-US" sz="2400" b="1" dirty="0">
              <a:solidFill>
                <a:schemeClr val="accent5">
                  <a:lumMod val="20000"/>
                  <a:lumOff val="80000"/>
                </a:schemeClr>
              </a:solidFil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9864">
            <a:off x="946843" y="359806"/>
            <a:ext cx="4135478" cy="1826955"/>
          </a:xfrm>
          <a:prstGeom prst="rect">
            <a:avLst/>
          </a:prstGeom>
          <a:effectLst>
            <a:outerShdw blurRad="50800" dist="38100" dir="2700000" algn="tl" rotWithShape="0">
              <a:prstClr val="black">
                <a:alpha val="40000"/>
              </a:prstClr>
            </a:outerShdw>
          </a:effectLst>
          <a:scene3d>
            <a:camera prst="perspectiveContrastingRightFacing"/>
            <a:lightRig rig="threePt" dir="t"/>
          </a:scene3d>
        </p:spPr>
      </p:pic>
      <p:sp>
        <p:nvSpPr>
          <p:cNvPr id="17" name="Oval 16"/>
          <p:cNvSpPr/>
          <p:nvPr/>
        </p:nvSpPr>
        <p:spPr>
          <a:xfrm>
            <a:off x="4572000" y="3429000"/>
            <a:ext cx="1219200" cy="304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10400" y="4008251"/>
            <a:ext cx="1219200" cy="304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676400" y="1590339"/>
            <a:ext cx="1219200" cy="3048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249386" y="672353"/>
            <a:ext cx="1219200" cy="3048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wn Arrow 1"/>
          <p:cNvSpPr/>
          <p:nvPr/>
        </p:nvSpPr>
        <p:spPr>
          <a:xfrm>
            <a:off x="3363686" y="1828800"/>
            <a:ext cx="990600" cy="602433"/>
          </a:xfrm>
          <a:prstGeom prst="downArrow">
            <a:avLst/>
          </a:prstGeom>
          <a:solidFill>
            <a:schemeClr val="tx2"/>
          </a:solidFill>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1909682" y="2140767"/>
            <a:ext cx="990600" cy="602433"/>
          </a:xfrm>
          <a:prstGeom prst="downArrow">
            <a:avLst/>
          </a:prstGeom>
          <a:solidFill>
            <a:schemeClr val="tx2"/>
          </a:solidFill>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a:xfrm>
            <a:off x="2667000" y="2514600"/>
            <a:ext cx="533400" cy="1690282"/>
          </a:xfrm>
          <a:prstGeom prst="upArrow">
            <a:avLst/>
          </a:prstGeom>
          <a:solidFill>
            <a:schemeClr val="accent3"/>
          </a:solidFill>
          <a:scene3d>
            <a:camera prst="isometricOffAxis1Top">
              <a:rot lat="18334558" lon="18116819" rev="368905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p:cNvSpPr/>
          <p:nvPr/>
        </p:nvSpPr>
        <p:spPr>
          <a:xfrm>
            <a:off x="6743699" y="1674508"/>
            <a:ext cx="495301" cy="1269161"/>
          </a:xfrm>
          <a:prstGeom prst="upArrow">
            <a:avLst/>
          </a:prstGeom>
          <a:solidFill>
            <a:schemeClr val="accent3"/>
          </a:solidFill>
          <a:scene3d>
            <a:camera prst="isometricOffAxis1Top">
              <a:rot lat="19152445" lon="17553232" rev="410867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27474D12-9939-4D11-B012-CF6269ED10D0}" type="slidenum">
              <a:rPr lang="en-US" smtClean="0"/>
              <a:t>35</a:t>
            </a:fld>
            <a:endParaRPr lang="en-US"/>
          </a:p>
        </p:txBody>
      </p:sp>
    </p:spTree>
    <p:extLst>
      <p:ext uri="{BB962C8B-B14F-4D97-AF65-F5344CB8AC3E}">
        <p14:creationId xmlns:p14="http://schemas.microsoft.com/office/powerpoint/2010/main" val="5280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heel(1)">
                                      <p:cBhvr>
                                        <p:cTn id="29" dur="2000"/>
                                        <p:tgtEl>
                                          <p:spTgt spid="17"/>
                                        </p:tgtEl>
                                      </p:cBhvr>
                                    </p:animEffect>
                                  </p:childTnLst>
                                </p:cTn>
                              </p:par>
                            </p:childTnLst>
                          </p:cTn>
                        </p:par>
                        <p:par>
                          <p:cTn id="30" fill="hold">
                            <p:stCondLst>
                              <p:cond delay="2500"/>
                            </p:stCondLst>
                            <p:childTnLst>
                              <p:par>
                                <p:cTn id="31" presetID="21" presetClass="entr" presetSubtype="1"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2000"/>
                                        <p:tgtEl>
                                          <p:spTgt spid="18"/>
                                        </p:tgtEl>
                                      </p:cBhvr>
                                    </p:animEffect>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5000"/>
                            </p:stCondLst>
                            <p:childTnLst>
                              <p:par>
                                <p:cTn id="39" presetID="21" presetClass="entr" presetSubtype="1"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heel(1)">
                                      <p:cBhvr>
                                        <p:cTn id="41" dur="2000"/>
                                        <p:tgtEl>
                                          <p:spTgt spid="19"/>
                                        </p:tgtEl>
                                      </p:cBhvr>
                                    </p:animEffect>
                                  </p:childTnLst>
                                </p:cTn>
                              </p:par>
                            </p:childTnLst>
                          </p:cTn>
                        </p:par>
                        <p:par>
                          <p:cTn id="42" fill="hold">
                            <p:stCondLst>
                              <p:cond delay="7000"/>
                            </p:stCondLst>
                            <p:childTnLst>
                              <p:par>
                                <p:cTn id="43" presetID="21"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par>
                          <p:cTn id="46" fill="hold">
                            <p:stCondLst>
                              <p:cond delay="90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par>
                          <p:cTn id="57" fill="hold">
                            <p:stCondLst>
                              <p:cond delay="10000"/>
                            </p:stCondLst>
                            <p:childTnLst>
                              <p:par>
                                <p:cTn id="58" presetID="10" presetClass="entr" presetSubtype="0" fill="hold" grpId="0"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animBg="1"/>
      <p:bldP spid="18" grpId="0" animBg="1"/>
      <p:bldP spid="19" grpId="0" animBg="1"/>
      <p:bldP spid="20" grpId="0" animBg="1"/>
      <p:bldP spid="2" grpId="0" animBg="1"/>
      <p:bldP spid="21" grpId="0" animBg="1"/>
      <p:bldP spid="4"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895D1D"/>
                </a:solidFill>
              </a:rPr>
              <a:t>Different numbering machines</a:t>
            </a:r>
            <a:br>
              <a:rPr lang="en-US" sz="3600" dirty="0" smtClean="0">
                <a:solidFill>
                  <a:srgbClr val="895D1D"/>
                </a:solidFill>
              </a:rPr>
            </a:br>
            <a:r>
              <a:rPr lang="en-US" sz="3600" dirty="0" smtClean="0">
                <a:solidFill>
                  <a:srgbClr val="895D1D"/>
                </a:solidFill>
              </a:rPr>
              <a:t>used different fonts</a:t>
            </a:r>
            <a:endParaRPr lang="en-US" dirty="0"/>
          </a:p>
        </p:txBody>
      </p:sp>
      <p:sp>
        <p:nvSpPr>
          <p:cNvPr id="4" name="Content Placeholder 3"/>
          <p:cNvSpPr>
            <a:spLocks noGrp="1"/>
          </p:cNvSpPr>
          <p:nvPr>
            <p:ph sz="half" idx="2"/>
          </p:nvPr>
        </p:nvSpPr>
        <p:spPr>
          <a:xfrm>
            <a:off x="688488" y="4953000"/>
            <a:ext cx="3803904" cy="1167562"/>
          </a:xfrm>
        </p:spPr>
        <p:txBody>
          <a:bodyPr/>
          <a:lstStyle/>
          <a:p>
            <a:r>
              <a:rPr lang="en-US" dirty="0"/>
              <a:t>Droopy 2</a:t>
            </a:r>
          </a:p>
          <a:p>
            <a:r>
              <a:rPr lang="en-US" dirty="0"/>
              <a:t>Hunchback 3</a:t>
            </a:r>
          </a:p>
          <a:p>
            <a:endParaRPr lang="en-US" dirty="0"/>
          </a:p>
        </p:txBody>
      </p:sp>
      <p:sp>
        <p:nvSpPr>
          <p:cNvPr id="6" name="Content Placeholder 5"/>
          <p:cNvSpPr>
            <a:spLocks noGrp="1"/>
          </p:cNvSpPr>
          <p:nvPr>
            <p:ph sz="quarter" idx="4"/>
          </p:nvPr>
        </p:nvSpPr>
        <p:spPr>
          <a:xfrm>
            <a:off x="4645026" y="4953000"/>
            <a:ext cx="3799728" cy="1164336"/>
          </a:xfrm>
        </p:spPr>
        <p:txBody>
          <a:bodyPr/>
          <a:lstStyle/>
          <a:p>
            <a:r>
              <a:rPr lang="en-US" dirty="0"/>
              <a:t>Long-handled 4</a:t>
            </a:r>
          </a:p>
          <a:p>
            <a:r>
              <a:rPr lang="en-US" dirty="0"/>
              <a:t>Closed fonts</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590800"/>
            <a:ext cx="6164689" cy="196596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27474D12-9939-4D11-B012-CF6269ED10D0}" type="slidenum">
              <a:rPr lang="en-US" smtClean="0"/>
              <a:t>36</a:t>
            </a:fld>
            <a:endParaRPr lang="en-US"/>
          </a:p>
        </p:txBody>
      </p:sp>
    </p:spTree>
    <p:extLst>
      <p:ext uri="{BB962C8B-B14F-4D97-AF65-F5344CB8AC3E}">
        <p14:creationId xmlns:p14="http://schemas.microsoft.com/office/powerpoint/2010/main" val="386537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474D12-9939-4D11-B012-CF6269ED10D0}" type="slidenum">
              <a:rPr lang="en-US" smtClean="0"/>
              <a:t>37</a:t>
            </a:fld>
            <a:endParaRPr lang="en-US"/>
          </a:p>
        </p:txBody>
      </p:sp>
      <p:sp>
        <p:nvSpPr>
          <p:cNvPr id="4" name="Title 3"/>
          <p:cNvSpPr>
            <a:spLocks noGrp="1"/>
          </p:cNvSpPr>
          <p:nvPr>
            <p:ph type="title"/>
          </p:nvPr>
        </p:nvSpPr>
        <p:spPr/>
        <p:txBody>
          <a:bodyPr/>
          <a:lstStyle/>
          <a:p>
            <a:r>
              <a:rPr lang="en-US" sz="4000" dirty="0" smtClean="0"/>
              <a:t>Black Eagles – Before and After</a:t>
            </a:r>
            <a:endParaRPr lang="en-US" sz="4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209799"/>
            <a:ext cx="5981079" cy="258807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3352800"/>
            <a:ext cx="6019800" cy="25853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169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Use a new rotary press?</a:t>
            </a:r>
          </a:p>
          <a:p>
            <a:endParaRPr lang="en-US" dirty="0"/>
          </a:p>
          <a:p>
            <a:r>
              <a:rPr lang="en-US" dirty="0" smtClean="0"/>
              <a:t>Way too time consuming</a:t>
            </a:r>
          </a:p>
          <a:p>
            <a:endParaRPr lang="en-US" dirty="0"/>
          </a:p>
          <a:p>
            <a:r>
              <a:rPr lang="en-US" dirty="0" smtClean="0"/>
              <a:t>Would mean downtime of a valuable resource</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38</a:t>
            </a:fld>
            <a:endParaRPr lang="en-US"/>
          </a:p>
        </p:txBody>
      </p:sp>
      <p:sp>
        <p:nvSpPr>
          <p:cNvPr id="4" name="Title 3"/>
          <p:cNvSpPr>
            <a:spLocks noGrp="1"/>
          </p:cNvSpPr>
          <p:nvPr>
            <p:ph type="title"/>
          </p:nvPr>
        </p:nvSpPr>
        <p:spPr/>
        <p:txBody>
          <a:bodyPr/>
          <a:lstStyle/>
          <a:p>
            <a:r>
              <a:rPr lang="en-US" sz="4000" dirty="0" smtClean="0"/>
              <a:t>Making exact replacements after introduction of rotary presses</a:t>
            </a:r>
            <a:endParaRPr lang="en-US" sz="4000" dirty="0"/>
          </a:p>
        </p:txBody>
      </p:sp>
    </p:spTree>
    <p:extLst>
      <p:ext uri="{BB962C8B-B14F-4D97-AF65-F5344CB8AC3E}">
        <p14:creationId xmlns:p14="http://schemas.microsoft.com/office/powerpoint/2010/main" val="13385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Old manual serial number presses – paging machines – were retained for the purpose of replacing defective sheets with perfect identically numbered sheets.</a:t>
            </a:r>
          </a:p>
          <a:p>
            <a:pPr lvl="1"/>
            <a:endParaRPr lang="en-US" dirty="0" smtClean="0"/>
          </a:p>
          <a:p>
            <a:pPr lvl="1"/>
            <a:r>
              <a:rPr lang="en-US" dirty="0" smtClean="0"/>
              <a:t>For a single replacement, it was easier to make a new sheet using the old press than to reset the numbering heads on the rotary press – and hold up production in the process.</a:t>
            </a:r>
            <a:endParaRPr lang="en-US" dirty="0"/>
          </a:p>
          <a:p>
            <a:endParaRPr lang="en-US" dirty="0" smtClean="0"/>
          </a:p>
        </p:txBody>
      </p:sp>
      <p:sp>
        <p:nvSpPr>
          <p:cNvPr id="3" name="Title 2"/>
          <p:cNvSpPr>
            <a:spLocks noGrp="1"/>
          </p:cNvSpPr>
          <p:nvPr>
            <p:ph type="title"/>
          </p:nvPr>
        </p:nvSpPr>
        <p:spPr>
          <a:xfrm>
            <a:off x="457200" y="570156"/>
            <a:ext cx="8229600" cy="1054250"/>
          </a:xfrm>
        </p:spPr>
        <p:txBody>
          <a:bodyPr/>
          <a:lstStyle/>
          <a:p>
            <a:r>
              <a:rPr lang="en-US" sz="3600" dirty="0" smtClean="0"/>
              <a:t>Sometimes low tech solutions are best</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39</a:t>
            </a:fld>
            <a:endParaRPr lang="en-US"/>
          </a:p>
        </p:txBody>
      </p:sp>
    </p:spTree>
    <p:extLst>
      <p:ext uri="{BB962C8B-B14F-4D97-AF65-F5344CB8AC3E}">
        <p14:creationId xmlns:p14="http://schemas.microsoft.com/office/powerpoint/2010/main" val="35148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50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
                                            <p:txEl>
                                              <p:pRg st="0" end="0"/>
                                            </p:txEl>
                                          </p:spTgt>
                                        </p:tgtEl>
                                      </p:cBhvr>
                                    </p:animEffect>
                                  </p:childTnLst>
                                </p:cTn>
                              </p:par>
                            </p:childTnLst>
                          </p:cTn>
                        </p:par>
                        <p:par>
                          <p:cTn id="14" fill="hold">
                            <p:stCondLst>
                              <p:cond delay="1500"/>
                            </p:stCondLst>
                            <p:childTnLst>
                              <p:par>
                                <p:cTn id="15" presetID="53" presetClass="entr" presetSubtype="16" fill="hold" nodeType="afterEffect">
                                  <p:stCondLst>
                                    <p:cond delay="200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600" dirty="0" smtClean="0"/>
              <a:t>Background</a:t>
            </a:r>
          </a:p>
          <a:p>
            <a:endParaRPr lang="en-US" sz="3600" dirty="0" smtClean="0"/>
          </a:p>
          <a:p>
            <a:r>
              <a:rPr lang="en-US" sz="3600" dirty="0" smtClean="0"/>
              <a:t>How to Identify Them</a:t>
            </a:r>
          </a:p>
          <a:p>
            <a:endParaRPr lang="en-US" sz="3600" dirty="0" smtClean="0"/>
          </a:p>
          <a:p>
            <a:r>
              <a:rPr lang="en-US" sz="3600" dirty="0" smtClean="0"/>
              <a:t>Statistics</a:t>
            </a:r>
            <a:endParaRPr lang="en-US" sz="3600" dirty="0"/>
          </a:p>
        </p:txBody>
      </p:sp>
      <p:sp>
        <p:nvSpPr>
          <p:cNvPr id="3" name="Title 2"/>
          <p:cNvSpPr>
            <a:spLocks noGrp="1"/>
          </p:cNvSpPr>
          <p:nvPr>
            <p:ph type="title"/>
          </p:nvPr>
        </p:nvSpPr>
        <p:spPr/>
        <p:txBody>
          <a:bodyPr/>
          <a:lstStyle/>
          <a:p>
            <a:r>
              <a:rPr lang="en-US" sz="3600" dirty="0" smtClean="0"/>
              <a:t>Large Size Pre-Star Replacements</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4</a:t>
            </a:fld>
            <a:endParaRPr lang="en-US"/>
          </a:p>
        </p:txBody>
      </p:sp>
    </p:spTree>
    <p:extLst>
      <p:ext uri="{BB962C8B-B14F-4D97-AF65-F5344CB8AC3E}">
        <p14:creationId xmlns:p14="http://schemas.microsoft.com/office/powerpoint/2010/main" val="423565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 can identify pre-star replacements</a:t>
            </a:r>
          </a:p>
          <a:p>
            <a:endParaRPr lang="en-US" dirty="0"/>
          </a:p>
          <a:p>
            <a:pPr lvl="1"/>
            <a:r>
              <a:rPr lang="en-US" dirty="0" smtClean="0"/>
              <a:t>Printed after 1903</a:t>
            </a:r>
          </a:p>
          <a:p>
            <a:endParaRPr lang="en-US" dirty="0" smtClean="0"/>
          </a:p>
          <a:p>
            <a:pPr lvl="1"/>
            <a:r>
              <a:rPr lang="en-US" dirty="0" smtClean="0"/>
              <a:t>Serials printed with paging machines</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40</a:t>
            </a:fld>
            <a:endParaRPr lang="en-US"/>
          </a:p>
        </p:txBody>
      </p:sp>
      <p:sp>
        <p:nvSpPr>
          <p:cNvPr id="4" name="Title 3"/>
          <p:cNvSpPr>
            <a:spLocks noGrp="1"/>
          </p:cNvSpPr>
          <p:nvPr>
            <p:ph type="title"/>
          </p:nvPr>
        </p:nvSpPr>
        <p:spPr/>
        <p:txBody>
          <a:bodyPr/>
          <a:lstStyle/>
          <a:p>
            <a:r>
              <a:rPr lang="en-US" sz="4000" dirty="0" smtClean="0"/>
              <a:t>Key point of this research</a:t>
            </a:r>
            <a:endParaRPr lang="en-US" sz="4000" dirty="0"/>
          </a:p>
        </p:txBody>
      </p:sp>
    </p:spTree>
    <p:extLst>
      <p:ext uri="{BB962C8B-B14F-4D97-AF65-F5344CB8AC3E}">
        <p14:creationId xmlns:p14="http://schemas.microsoft.com/office/powerpoint/2010/main" val="154827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Treasury was replacing misprints without regard for serials </a:t>
            </a:r>
            <a:r>
              <a:rPr lang="en-US" dirty="0" smtClean="0"/>
              <a:t>anyway…</a:t>
            </a:r>
            <a:endParaRPr lang="en-US" dirty="0"/>
          </a:p>
          <a:p>
            <a:endParaRPr lang="en-US" dirty="0" smtClean="0"/>
          </a:p>
        </p:txBody>
      </p:sp>
      <p:sp>
        <p:nvSpPr>
          <p:cNvPr id="3" name="Slide Number Placeholder 2"/>
          <p:cNvSpPr>
            <a:spLocks noGrp="1"/>
          </p:cNvSpPr>
          <p:nvPr>
            <p:ph type="sldNum" sz="quarter" idx="12"/>
          </p:nvPr>
        </p:nvSpPr>
        <p:spPr/>
        <p:txBody>
          <a:bodyPr/>
          <a:lstStyle/>
          <a:p>
            <a:fld id="{27474D12-9939-4D11-B012-CF6269ED10D0}" type="slidenum">
              <a:rPr lang="en-US" smtClean="0"/>
              <a:t>41</a:t>
            </a:fld>
            <a:endParaRPr lang="en-US"/>
          </a:p>
        </p:txBody>
      </p:sp>
      <p:sp>
        <p:nvSpPr>
          <p:cNvPr id="4" name="Title 3"/>
          <p:cNvSpPr>
            <a:spLocks noGrp="1"/>
          </p:cNvSpPr>
          <p:nvPr>
            <p:ph type="title"/>
          </p:nvPr>
        </p:nvSpPr>
        <p:spPr/>
        <p:txBody>
          <a:bodyPr/>
          <a:lstStyle/>
          <a:p>
            <a:r>
              <a:rPr lang="en-US" sz="3600" dirty="0"/>
              <a:t>Why were exact replacements phased out?</a:t>
            </a:r>
          </a:p>
        </p:txBody>
      </p:sp>
    </p:spTree>
    <p:extLst>
      <p:ext uri="{BB962C8B-B14F-4D97-AF65-F5344CB8AC3E}">
        <p14:creationId xmlns:p14="http://schemas.microsoft.com/office/powerpoint/2010/main" val="10724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…In </a:t>
            </a:r>
            <a:r>
              <a:rPr lang="en-US" dirty="0"/>
              <a:t>this connection I would also bring to your attention another matter which largely affects the rapidity with which the examination of the separated notes may be accomplished.  The present method at the Bureau is to replace all defective notes with perfect ones which are specially numbered in order that the sequence of numbers to your Office may be unbroken, but this seems to be an unnecessary care and labor inasmuch as </a:t>
            </a:r>
            <a:r>
              <a:rPr lang="en-US" u="sng" dirty="0"/>
              <a:t>the practice in your Office is to destroy imperfect notes and replace them with notes drawn from your reserve stock without regard to the sequences of the numbers</a:t>
            </a:r>
            <a:r>
              <a:rPr lang="en-US" dirty="0"/>
              <a:t>.  It is therefore suggested that this Bureau be authorized to prepare a stock of notes numbered in sequence, beginning with 1, and distinguished from all other notes by the special letter or character printed before and after the number and that any one of these notes be substituted in place of any defective note, a record being made on the package to indicate to your Office that it contains such substituted note or </a:t>
            </a:r>
            <a:r>
              <a:rPr lang="en-US" dirty="0" smtClean="0"/>
              <a:t>notes…</a:t>
            </a:r>
            <a:endParaRPr lang="en-US" dirty="0"/>
          </a:p>
          <a:p>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42</a:t>
            </a:fld>
            <a:endParaRPr lang="en-US"/>
          </a:p>
        </p:txBody>
      </p:sp>
      <p:sp>
        <p:nvSpPr>
          <p:cNvPr id="4" name="Title 3"/>
          <p:cNvSpPr>
            <a:spLocks noGrp="1"/>
          </p:cNvSpPr>
          <p:nvPr>
            <p:ph type="title"/>
          </p:nvPr>
        </p:nvSpPr>
        <p:spPr/>
        <p:txBody>
          <a:bodyPr/>
          <a:lstStyle/>
          <a:p>
            <a:r>
              <a:rPr lang="en-US" sz="4000" dirty="0" smtClean="0"/>
              <a:t>BEP Director to Treasurer,</a:t>
            </a:r>
            <a:br>
              <a:rPr lang="en-US" sz="4000" dirty="0" smtClean="0"/>
            </a:br>
            <a:r>
              <a:rPr lang="en-US" sz="4000" dirty="0" smtClean="0"/>
              <a:t>April 14, 1910</a:t>
            </a:r>
            <a:endParaRPr lang="en-US" sz="4000" dirty="0"/>
          </a:p>
        </p:txBody>
      </p:sp>
    </p:spTree>
    <p:extLst>
      <p:ext uri="{BB962C8B-B14F-4D97-AF65-F5344CB8AC3E}">
        <p14:creationId xmlns:p14="http://schemas.microsoft.com/office/powerpoint/2010/main" val="12963902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Treasury was replacing misprints without regard for serials anyway</a:t>
            </a:r>
          </a:p>
          <a:p>
            <a:endParaRPr lang="en-US" dirty="0" smtClean="0"/>
          </a:p>
          <a:p>
            <a:r>
              <a:rPr lang="en-US" dirty="0" smtClean="0"/>
              <a:t>Transfer </a:t>
            </a:r>
            <a:r>
              <a:rPr lang="en-US" dirty="0"/>
              <a:t>of sealing </a:t>
            </a:r>
            <a:r>
              <a:rPr lang="en-US" dirty="0" smtClean="0"/>
              <a:t>back to BEP in 1910</a:t>
            </a:r>
            <a:endParaRPr lang="en-US" dirty="0"/>
          </a:p>
          <a:p>
            <a:endParaRPr lang="en-US" dirty="0" smtClean="0"/>
          </a:p>
          <a:p>
            <a:r>
              <a:rPr lang="en-US" dirty="0" smtClean="0"/>
              <a:t>New Harris Press</a:t>
            </a:r>
          </a:p>
          <a:p>
            <a:pPr lvl="1"/>
            <a:r>
              <a:rPr lang="en-US" dirty="0" smtClean="0"/>
              <a:t>Numbered, sealed and cut notes</a:t>
            </a:r>
          </a:p>
          <a:p>
            <a:pPr lvl="1"/>
            <a:r>
              <a:rPr lang="en-US" dirty="0" smtClean="0"/>
              <a:t>Single notes instead of entire sheets could be replaced</a:t>
            </a:r>
          </a:p>
          <a:p>
            <a:pPr lvl="1"/>
            <a:endParaRPr lang="en-US" dirty="0" smtClean="0"/>
          </a:p>
        </p:txBody>
      </p:sp>
      <p:sp>
        <p:nvSpPr>
          <p:cNvPr id="3" name="Slide Number Placeholder 2"/>
          <p:cNvSpPr>
            <a:spLocks noGrp="1"/>
          </p:cNvSpPr>
          <p:nvPr>
            <p:ph type="sldNum" sz="quarter" idx="12"/>
          </p:nvPr>
        </p:nvSpPr>
        <p:spPr/>
        <p:txBody>
          <a:bodyPr/>
          <a:lstStyle/>
          <a:p>
            <a:fld id="{27474D12-9939-4D11-B012-CF6269ED10D0}" type="slidenum">
              <a:rPr lang="en-US" smtClean="0"/>
              <a:t>43</a:t>
            </a:fld>
            <a:endParaRPr lang="en-US"/>
          </a:p>
        </p:txBody>
      </p:sp>
      <p:sp>
        <p:nvSpPr>
          <p:cNvPr id="4" name="Title 3"/>
          <p:cNvSpPr>
            <a:spLocks noGrp="1"/>
          </p:cNvSpPr>
          <p:nvPr>
            <p:ph type="title"/>
          </p:nvPr>
        </p:nvSpPr>
        <p:spPr/>
        <p:txBody>
          <a:bodyPr/>
          <a:lstStyle/>
          <a:p>
            <a:r>
              <a:rPr lang="en-US" sz="3600" dirty="0"/>
              <a:t>Why were exact replacements phased out?</a:t>
            </a:r>
          </a:p>
        </p:txBody>
      </p:sp>
    </p:spTree>
    <p:extLst>
      <p:ext uri="{BB962C8B-B14F-4D97-AF65-F5344CB8AC3E}">
        <p14:creationId xmlns:p14="http://schemas.microsoft.com/office/powerpoint/2010/main" val="37441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1000"/>
                                        <p:tgtEl>
                                          <p:spTgt spid="2">
                                            <p:txEl>
                                              <p:pRg st="4" end="4"/>
                                            </p:txEl>
                                          </p:spTgt>
                                        </p:tgtEl>
                                      </p:cBhvr>
                                    </p:animEffect>
                                    <p:anim calcmode="lin" valueType="num">
                                      <p:cBhvr>
                                        <p:cTn id="1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1000"/>
                                        <p:tgtEl>
                                          <p:spTgt spid="2">
                                            <p:txEl>
                                              <p:pRg st="6" end="6"/>
                                            </p:txEl>
                                          </p:spTgt>
                                        </p:tgtEl>
                                      </p:cBhvr>
                                    </p:animEffect>
                                    <p:anim calcmode="lin" valueType="num">
                                      <p:cBhvr>
                                        <p:cTn id="2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474D12-9939-4D11-B012-CF6269ED10D0}" type="slidenum">
              <a:rPr lang="en-US" smtClean="0"/>
              <a:t>44</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385" y="685800"/>
            <a:ext cx="5320109" cy="55626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38570" y="5629870"/>
            <a:ext cx="1600200" cy="923330"/>
          </a:xfrm>
          <a:prstGeom prst="rect">
            <a:avLst/>
          </a:prstGeom>
          <a:noFill/>
        </p:spPr>
        <p:txBody>
          <a:bodyPr wrap="square" rtlCol="0">
            <a:spAutoFit/>
          </a:bodyPr>
          <a:lstStyle/>
          <a:p>
            <a:r>
              <a:rPr lang="en-US" dirty="0" smtClean="0"/>
              <a:t>Numbering Technology in 1910</a:t>
            </a:r>
            <a:endParaRPr lang="en-US" dirty="0"/>
          </a:p>
        </p:txBody>
      </p:sp>
    </p:spTree>
    <p:extLst>
      <p:ext uri="{BB962C8B-B14F-4D97-AF65-F5344CB8AC3E}">
        <p14:creationId xmlns:p14="http://schemas.microsoft.com/office/powerpoint/2010/main" val="941363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BEP and Treasury had to adapt in order to meet their currency production targets</a:t>
            </a:r>
          </a:p>
          <a:p>
            <a:endParaRPr lang="en-US" dirty="0"/>
          </a:p>
          <a:p>
            <a:r>
              <a:rPr lang="en-US" dirty="0" smtClean="0"/>
              <a:t>Newer, better technology</a:t>
            </a:r>
          </a:p>
          <a:p>
            <a:endParaRPr lang="en-US" dirty="0"/>
          </a:p>
          <a:p>
            <a:r>
              <a:rPr lang="en-US" dirty="0" smtClean="0"/>
              <a:t>Eliminate old, useless policies</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45</a:t>
            </a:fld>
            <a:endParaRPr lang="en-US"/>
          </a:p>
        </p:txBody>
      </p:sp>
      <p:sp>
        <p:nvSpPr>
          <p:cNvPr id="4" name="Title 3"/>
          <p:cNvSpPr>
            <a:spLocks noGrp="1"/>
          </p:cNvSpPr>
          <p:nvPr>
            <p:ph type="title"/>
          </p:nvPr>
        </p:nvSpPr>
        <p:spPr/>
        <p:txBody>
          <a:bodyPr/>
          <a:lstStyle/>
          <a:p>
            <a:r>
              <a:rPr lang="en-US" sz="3600" dirty="0" smtClean="0"/>
              <a:t>Technology drove Policy</a:t>
            </a:r>
            <a:endParaRPr lang="en-US" sz="3600" dirty="0"/>
          </a:p>
        </p:txBody>
      </p:sp>
    </p:spTree>
    <p:extLst>
      <p:ext uri="{BB962C8B-B14F-4D97-AF65-F5344CB8AC3E}">
        <p14:creationId xmlns:p14="http://schemas.microsoft.com/office/powerpoint/2010/main" val="425047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Identify</a:t>
            </a:r>
            <a:br>
              <a:rPr lang="en-US" dirty="0" smtClean="0"/>
            </a:br>
            <a:r>
              <a:rPr lang="en-US" dirty="0" smtClean="0"/>
              <a:t>Pre-Star Replacements</a:t>
            </a:r>
            <a:endParaRPr lang="en-US" dirty="0"/>
          </a:p>
        </p:txBody>
      </p:sp>
      <p:sp>
        <p:nvSpPr>
          <p:cNvPr id="3" name="Text Placeholder 2"/>
          <p:cNvSpPr>
            <a:spLocks noGrp="1"/>
          </p:cNvSpPr>
          <p:nvPr>
            <p:ph type="body" idx="1"/>
          </p:nvPr>
        </p:nvSpPr>
        <p:spPr/>
        <p:txBody>
          <a:bodyPr/>
          <a:lstStyle/>
          <a:p>
            <a:r>
              <a:rPr lang="en-US" dirty="0" smtClean="0"/>
              <a:t>It’s easier than you think</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46</a:t>
            </a:fld>
            <a:endParaRPr lang="en-US"/>
          </a:p>
        </p:txBody>
      </p:sp>
    </p:spTree>
    <p:extLst>
      <p:ext uri="{BB962C8B-B14F-4D97-AF65-F5344CB8AC3E}">
        <p14:creationId xmlns:p14="http://schemas.microsoft.com/office/powerpoint/2010/main" val="4890628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Remember that this research covers period after 1903</a:t>
            </a:r>
          </a:p>
          <a:p>
            <a:pPr lvl="1"/>
            <a:r>
              <a:rPr lang="en-US" dirty="0" smtClean="0"/>
              <a:t>After BEP changed fonts to new style</a:t>
            </a:r>
          </a:p>
          <a:p>
            <a:pPr lvl="1"/>
            <a:r>
              <a:rPr lang="en-US" dirty="0" smtClean="0"/>
              <a:t>We don’t yet know how to identify replacements made before this time</a:t>
            </a:r>
          </a:p>
          <a:p>
            <a:pPr lvl="1"/>
            <a:r>
              <a:rPr lang="en-US" dirty="0" smtClean="0"/>
              <a:t>Does not cover post-1882 series gold certificates</a:t>
            </a:r>
          </a:p>
          <a:p>
            <a:pPr lvl="1"/>
            <a:endParaRPr lang="en-US" dirty="0"/>
          </a:p>
          <a:p>
            <a:pPr lvl="1"/>
            <a:endParaRPr lang="en-US" dirty="0" smtClean="0"/>
          </a:p>
          <a:p>
            <a:pPr lvl="1"/>
            <a:endParaRPr lang="en-US" dirty="0"/>
          </a:p>
        </p:txBody>
      </p:sp>
      <p:sp>
        <p:nvSpPr>
          <p:cNvPr id="3" name="Title 2"/>
          <p:cNvSpPr>
            <a:spLocks noGrp="1"/>
          </p:cNvSpPr>
          <p:nvPr>
            <p:ph type="title"/>
          </p:nvPr>
        </p:nvSpPr>
        <p:spPr/>
        <p:txBody>
          <a:bodyPr/>
          <a:lstStyle/>
          <a:p>
            <a:r>
              <a:rPr lang="en-US" sz="3600" dirty="0" smtClean="0"/>
              <a:t>Identification</a:t>
            </a:r>
            <a:endParaRPr lang="en-US" sz="3600" dirty="0"/>
          </a:p>
        </p:txBody>
      </p:sp>
      <p:sp>
        <p:nvSpPr>
          <p:cNvPr id="5" name="Slide Number Placeholder 4"/>
          <p:cNvSpPr>
            <a:spLocks noGrp="1"/>
          </p:cNvSpPr>
          <p:nvPr>
            <p:ph type="sldNum" sz="quarter" idx="12"/>
          </p:nvPr>
        </p:nvSpPr>
        <p:spPr/>
        <p:txBody>
          <a:bodyPr/>
          <a:lstStyle/>
          <a:p>
            <a:fld id="{27474D12-9939-4D11-B012-CF6269ED10D0}" type="slidenum">
              <a:rPr lang="en-US" smtClean="0"/>
              <a:t>47</a:t>
            </a:fld>
            <a:endParaRPr lang="en-US"/>
          </a:p>
        </p:txBody>
      </p:sp>
    </p:spTree>
    <p:extLst>
      <p:ext uri="{BB962C8B-B14F-4D97-AF65-F5344CB8AC3E}">
        <p14:creationId xmlns:p14="http://schemas.microsoft.com/office/powerpoint/2010/main" val="92482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Identification</a:t>
            </a:r>
            <a:endParaRPr lang="en-US" sz="3600" dirty="0"/>
          </a:p>
        </p:txBody>
      </p:sp>
      <p:sp>
        <p:nvSpPr>
          <p:cNvPr id="3" name="Slide Number Placeholder 2"/>
          <p:cNvSpPr>
            <a:spLocks noGrp="1"/>
          </p:cNvSpPr>
          <p:nvPr>
            <p:ph type="sldNum" sz="quarter" idx="12"/>
          </p:nvPr>
        </p:nvSpPr>
        <p:spPr/>
        <p:txBody>
          <a:bodyPr/>
          <a:lstStyle/>
          <a:p>
            <a:fld id="{27474D12-9939-4D11-B012-CF6269ED10D0}" type="slidenum">
              <a:rPr lang="en-US" smtClean="0"/>
              <a:t>48</a:t>
            </a:fld>
            <a:endParaRPr lang="en-US"/>
          </a:p>
        </p:txBody>
      </p:sp>
      <p:sp>
        <p:nvSpPr>
          <p:cNvPr id="4" name="Oval 3"/>
          <p:cNvSpPr/>
          <p:nvPr/>
        </p:nvSpPr>
        <p:spPr>
          <a:xfrm>
            <a:off x="3733800" y="2667000"/>
            <a:ext cx="4648200" cy="3352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TextBox 4"/>
          <p:cNvSpPr txBox="1"/>
          <p:nvPr/>
        </p:nvSpPr>
        <p:spPr>
          <a:xfrm>
            <a:off x="1066800" y="4158734"/>
            <a:ext cx="2362200" cy="461665"/>
          </a:xfrm>
          <a:prstGeom prst="rect">
            <a:avLst/>
          </a:prstGeom>
          <a:noFill/>
        </p:spPr>
        <p:txBody>
          <a:bodyPr wrap="square" rtlCol="0">
            <a:spAutoFit/>
          </a:bodyPr>
          <a:lstStyle/>
          <a:p>
            <a:pPr algn="ctr"/>
            <a:r>
              <a:rPr lang="en-US" sz="2400" b="1" dirty="0" smtClean="0">
                <a:solidFill>
                  <a:srgbClr val="00B0F0"/>
                </a:solidFill>
              </a:rPr>
              <a:t>Old Style Fonts</a:t>
            </a:r>
            <a:endParaRPr lang="en-US" sz="2400" b="1" dirty="0">
              <a:solidFill>
                <a:srgbClr val="00B0F0"/>
              </a:solidFill>
            </a:endParaRPr>
          </a:p>
        </p:txBody>
      </p:sp>
      <p:sp>
        <p:nvSpPr>
          <p:cNvPr id="6" name="Oval 5"/>
          <p:cNvSpPr/>
          <p:nvPr/>
        </p:nvSpPr>
        <p:spPr>
          <a:xfrm>
            <a:off x="914400" y="2667000"/>
            <a:ext cx="4572000" cy="33528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562600" y="4158734"/>
            <a:ext cx="2743200" cy="461665"/>
          </a:xfrm>
          <a:prstGeom prst="rect">
            <a:avLst/>
          </a:prstGeom>
          <a:noFill/>
        </p:spPr>
        <p:txBody>
          <a:bodyPr wrap="square" rtlCol="0">
            <a:spAutoFit/>
          </a:bodyPr>
          <a:lstStyle/>
          <a:p>
            <a:pPr algn="ctr"/>
            <a:r>
              <a:rPr lang="en-US" sz="2400" b="1" dirty="0" smtClean="0">
                <a:solidFill>
                  <a:srgbClr val="FF0000"/>
                </a:solidFill>
              </a:rPr>
              <a:t>Printed after 1903</a:t>
            </a:r>
            <a:endParaRPr lang="en-US" sz="2400" b="1" dirty="0">
              <a:solidFill>
                <a:srgbClr val="FF0000"/>
              </a:solidFill>
            </a:endParaRPr>
          </a:p>
        </p:txBody>
      </p:sp>
      <p:sp>
        <p:nvSpPr>
          <p:cNvPr id="8" name="TextBox 7"/>
          <p:cNvSpPr txBox="1"/>
          <p:nvPr/>
        </p:nvSpPr>
        <p:spPr>
          <a:xfrm>
            <a:off x="3733800" y="4158734"/>
            <a:ext cx="1828800" cy="369332"/>
          </a:xfrm>
          <a:prstGeom prst="rect">
            <a:avLst/>
          </a:prstGeom>
          <a:noFill/>
        </p:spPr>
        <p:txBody>
          <a:bodyPr wrap="square" rtlCol="0">
            <a:spAutoFit/>
          </a:bodyPr>
          <a:lstStyle/>
          <a:p>
            <a:pPr algn="ctr"/>
            <a:r>
              <a:rPr lang="en-US" b="1" dirty="0" smtClean="0">
                <a:solidFill>
                  <a:srgbClr val="7030A0"/>
                </a:solidFill>
              </a:rPr>
              <a:t>PSRs</a:t>
            </a:r>
            <a:endParaRPr lang="en-US" b="1" dirty="0">
              <a:solidFill>
                <a:srgbClr val="7030A0"/>
              </a:solidFill>
            </a:endParaRPr>
          </a:p>
        </p:txBody>
      </p:sp>
    </p:spTree>
    <p:extLst>
      <p:ext uri="{BB962C8B-B14F-4D97-AF65-F5344CB8AC3E}">
        <p14:creationId xmlns:p14="http://schemas.microsoft.com/office/powerpoint/2010/main" val="7202665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$500 and up continued to use “make-up” notes.</a:t>
            </a:r>
          </a:p>
          <a:p>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49</a:t>
            </a:fld>
            <a:endParaRPr lang="en-US"/>
          </a:p>
        </p:txBody>
      </p:sp>
      <p:sp>
        <p:nvSpPr>
          <p:cNvPr id="4" name="Title 3"/>
          <p:cNvSpPr>
            <a:spLocks noGrp="1"/>
          </p:cNvSpPr>
          <p:nvPr>
            <p:ph type="title"/>
          </p:nvPr>
        </p:nvSpPr>
        <p:spPr/>
        <p:txBody>
          <a:bodyPr/>
          <a:lstStyle/>
          <a:p>
            <a:r>
              <a:rPr lang="en-US" sz="4000" dirty="0" smtClean="0"/>
              <a:t>Stars not used on large-size </a:t>
            </a:r>
            <a:br>
              <a:rPr lang="en-US" sz="4000" dirty="0" smtClean="0"/>
            </a:br>
            <a:r>
              <a:rPr lang="en-US" sz="4000" dirty="0" smtClean="0"/>
              <a:t>high denominations</a:t>
            </a:r>
            <a:endParaRPr lang="en-US" sz="4000" dirty="0"/>
          </a:p>
        </p:txBody>
      </p:sp>
    </p:spTree>
    <p:extLst>
      <p:ext uri="{BB962C8B-B14F-4D97-AF65-F5344CB8AC3E}">
        <p14:creationId xmlns:p14="http://schemas.microsoft.com/office/powerpoint/2010/main" val="408455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Text Placeholder 2"/>
          <p:cNvSpPr>
            <a:spLocks noGrp="1"/>
          </p:cNvSpPr>
          <p:nvPr>
            <p:ph type="body" idx="1"/>
          </p:nvPr>
        </p:nvSpPr>
        <p:spPr/>
        <p:txBody>
          <a:bodyPr/>
          <a:lstStyle/>
          <a:p>
            <a:r>
              <a:rPr lang="en-US" dirty="0" smtClean="0"/>
              <a:t>History of Replacements</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5</a:t>
            </a:fld>
            <a:endParaRPr lang="en-US"/>
          </a:p>
        </p:txBody>
      </p:sp>
    </p:spTree>
    <p:extLst>
      <p:ext uri="{BB962C8B-B14F-4D97-AF65-F5344CB8AC3E}">
        <p14:creationId xmlns:p14="http://schemas.microsoft.com/office/powerpoint/2010/main" val="6052887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Printed after 1903</a:t>
            </a:r>
          </a:p>
          <a:p>
            <a:pPr lvl="1"/>
            <a:r>
              <a:rPr lang="en-US" dirty="0" smtClean="0"/>
              <a:t>Refer to Table for candidate serial ranges</a:t>
            </a:r>
          </a:p>
          <a:p>
            <a:r>
              <a:rPr lang="en-US" dirty="0" smtClean="0"/>
              <a:t>Old Style Fonts</a:t>
            </a:r>
          </a:p>
          <a:p>
            <a:endParaRPr lang="en-US" dirty="0" smtClean="0"/>
          </a:p>
          <a:p>
            <a:r>
              <a:rPr lang="en-US" dirty="0" smtClean="0"/>
              <a:t>Left and right serials impressed from the same numbering head</a:t>
            </a:r>
          </a:p>
          <a:p>
            <a:r>
              <a:rPr lang="en-US" dirty="0" smtClean="0"/>
              <a:t>Serial numbers &gt;= 1000</a:t>
            </a:r>
          </a:p>
          <a:p>
            <a:endParaRPr lang="en-US" dirty="0" smtClean="0"/>
          </a:p>
          <a:p>
            <a:r>
              <a:rPr lang="en-US" dirty="0" smtClean="0"/>
              <a:t>Other clues</a:t>
            </a:r>
          </a:p>
          <a:p>
            <a:pPr lvl="1"/>
            <a:r>
              <a:rPr lang="en-US" dirty="0" smtClean="0"/>
              <a:t>Slightly skewed numbers</a:t>
            </a:r>
          </a:p>
          <a:p>
            <a:pPr lvl="1"/>
            <a:r>
              <a:rPr lang="en-US" dirty="0" smtClean="0"/>
              <a:t>Slightly over-inked</a:t>
            </a:r>
          </a:p>
          <a:p>
            <a:pPr lvl="1"/>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50</a:t>
            </a:fld>
            <a:endParaRPr lang="en-US"/>
          </a:p>
        </p:txBody>
      </p:sp>
      <p:sp>
        <p:nvSpPr>
          <p:cNvPr id="4" name="Title 3"/>
          <p:cNvSpPr>
            <a:spLocks noGrp="1"/>
          </p:cNvSpPr>
          <p:nvPr>
            <p:ph type="title"/>
          </p:nvPr>
        </p:nvSpPr>
        <p:spPr/>
        <p:txBody>
          <a:bodyPr/>
          <a:lstStyle/>
          <a:p>
            <a:r>
              <a:rPr lang="en-US" sz="4000" dirty="0" smtClean="0"/>
              <a:t>Technique</a:t>
            </a:r>
            <a:endParaRPr lang="en-US" sz="4000" dirty="0"/>
          </a:p>
        </p:txBody>
      </p:sp>
    </p:spTree>
    <p:extLst>
      <p:ext uri="{BB962C8B-B14F-4D97-AF65-F5344CB8AC3E}">
        <p14:creationId xmlns:p14="http://schemas.microsoft.com/office/powerpoint/2010/main" val="319960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100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100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anim calcmode="lin" valueType="num">
                                      <p:cBhvr>
                                        <p:cTn id="2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nodeType="afterEffect">
                                  <p:stCondLst>
                                    <p:cond delay="100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1000"/>
                                        <p:tgtEl>
                                          <p:spTgt spid="2">
                                            <p:txEl>
                                              <p:pRg st="5" end="5"/>
                                            </p:txEl>
                                          </p:spTgt>
                                        </p:tgtEl>
                                      </p:cBhvr>
                                    </p:animEffect>
                                    <p:anim calcmode="lin" valueType="num">
                                      <p:cBhvr>
                                        <p:cTn id="3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8000"/>
                            </p:stCondLst>
                            <p:childTnLst>
                              <p:par>
                                <p:cTn id="35" presetID="42" presetClass="entr" presetSubtype="0" fill="hold" nodeType="afterEffect">
                                  <p:stCondLst>
                                    <p:cond delay="100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1000"/>
                                        <p:tgtEl>
                                          <p:spTgt spid="2">
                                            <p:txEl>
                                              <p:pRg st="7" end="7"/>
                                            </p:txEl>
                                          </p:spTgt>
                                        </p:tgtEl>
                                      </p:cBhvr>
                                    </p:animEffect>
                                    <p:anim calcmode="lin" valueType="num">
                                      <p:cBhvr>
                                        <p:cTn id="3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40" fill="hold">
                            <p:stCondLst>
                              <p:cond delay="10000"/>
                            </p:stCondLst>
                            <p:childTnLst>
                              <p:par>
                                <p:cTn id="41" presetID="42" presetClass="entr" presetSubtype="0" fill="hold" nodeType="after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Effect transition="in" filter="fade">
                                      <p:cBhvr>
                                        <p:cTn id="43" dur="1000"/>
                                        <p:tgtEl>
                                          <p:spTgt spid="2">
                                            <p:txEl>
                                              <p:pRg st="8" end="8"/>
                                            </p:txEl>
                                          </p:spTgt>
                                        </p:tgtEl>
                                      </p:cBhvr>
                                    </p:animEffect>
                                    <p:anim calcmode="lin" valueType="num">
                                      <p:cBhvr>
                                        <p:cTn id="4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46" fill="hold">
                            <p:stCondLst>
                              <p:cond delay="11000"/>
                            </p:stCondLst>
                            <p:childTnLst>
                              <p:par>
                                <p:cTn id="47" presetID="42" presetClass="entr" presetSubtype="0" fill="hold" nodeType="after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fade">
                                      <p:cBhvr>
                                        <p:cTn id="49" dur="1000"/>
                                        <p:tgtEl>
                                          <p:spTgt spid="2">
                                            <p:txEl>
                                              <p:pRg st="9" end="9"/>
                                            </p:txEl>
                                          </p:spTgt>
                                        </p:tgtEl>
                                      </p:cBhvr>
                                    </p:animEffect>
                                    <p:anim calcmode="lin" valueType="num">
                                      <p:cBhvr>
                                        <p:cTn id="5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474D12-9939-4D11-B012-CF6269ED10D0}" type="slidenum">
              <a:rPr lang="en-US" smtClean="0"/>
              <a:t>51</a:t>
            </a:fld>
            <a:endParaRPr lang="en-US"/>
          </a:p>
        </p:txBody>
      </p:sp>
      <p:sp>
        <p:nvSpPr>
          <p:cNvPr id="3" name="Rectangle 2"/>
          <p:cNvSpPr/>
          <p:nvPr/>
        </p:nvSpPr>
        <p:spPr>
          <a:xfrm>
            <a:off x="304800" y="304800"/>
            <a:ext cx="8534400" cy="6186309"/>
          </a:xfrm>
          <a:prstGeom prst="rect">
            <a:avLst/>
          </a:prstGeom>
        </p:spPr>
        <p:txBody>
          <a:bodyPr wrap="square">
            <a:spAutoFit/>
          </a:bodyPr>
          <a:lstStyle/>
          <a:p>
            <a:pPr algn="ctr"/>
            <a:r>
              <a:rPr lang="en-US" b="1" dirty="0"/>
              <a:t>Serial number ranges from which pre-star replacement notes among</a:t>
            </a:r>
            <a:endParaRPr lang="en-US" dirty="0"/>
          </a:p>
          <a:p>
            <a:pPr algn="ctr"/>
            <a:r>
              <a:rPr lang="en-US" b="1" dirty="0"/>
              <a:t>Legal Tender Notes, Silver Certificates and Gold Certificates can be </a:t>
            </a:r>
            <a:r>
              <a:rPr lang="en-US" b="1" dirty="0" smtClean="0"/>
              <a:t>identified</a:t>
            </a:r>
            <a:endParaRPr lang="en-US" dirty="0"/>
          </a:p>
          <a:p>
            <a:endParaRPr lang="en-US" sz="1200" b="1" dirty="0"/>
          </a:p>
          <a:p>
            <a:endParaRPr lang="en-US" sz="1200" dirty="0"/>
          </a:p>
          <a:p>
            <a:r>
              <a:rPr lang="en-US" sz="1200" b="1" dirty="0"/>
              <a:t>		</a:t>
            </a:r>
            <a:r>
              <a:rPr lang="en-US" sz="1200" b="1" dirty="0" smtClean="0"/>
              <a:t>Impacted Serial</a:t>
            </a:r>
            <a:r>
              <a:rPr lang="en-US" sz="1200" b="1" dirty="0"/>
              <a:t>			Friedberg	Date of First Use</a:t>
            </a:r>
            <a:endParaRPr lang="en-US" sz="1200" dirty="0"/>
          </a:p>
          <a:p>
            <a:r>
              <a:rPr lang="en-US" sz="1200" b="1" dirty="0" smtClean="0"/>
              <a:t>Denom.</a:t>
            </a:r>
            <a:r>
              <a:rPr lang="en-US" sz="1200" b="1" dirty="0"/>
              <a:t>	Series	</a:t>
            </a:r>
            <a:r>
              <a:rPr lang="en-US" sz="1200" b="1" dirty="0" smtClean="0"/>
              <a:t>Number </a:t>
            </a:r>
            <a:r>
              <a:rPr lang="en-US" sz="1200" b="1" dirty="0"/>
              <a:t>Range</a:t>
            </a:r>
            <a:r>
              <a:rPr lang="en-US" sz="1200" b="1" baseline="30000" dirty="0"/>
              <a:t>1</a:t>
            </a:r>
            <a:r>
              <a:rPr lang="en-US" sz="1200" b="1" dirty="0"/>
              <a:t>	</a:t>
            </a:r>
            <a:r>
              <a:rPr lang="en-US" sz="1200" b="1" dirty="0" smtClean="0"/>
              <a:t>Prefix Letters</a:t>
            </a:r>
            <a:r>
              <a:rPr lang="en-US" sz="1200" b="1" dirty="0"/>
              <a:t>	Numbers</a:t>
            </a:r>
            <a:r>
              <a:rPr lang="en-US" sz="1200" b="1" baseline="30000" dirty="0"/>
              <a:t>2</a:t>
            </a:r>
            <a:r>
              <a:rPr lang="en-US" sz="1200" b="1" dirty="0"/>
              <a:t>	</a:t>
            </a:r>
            <a:r>
              <a:rPr lang="en-US" sz="1200" b="1" dirty="0" smtClean="0"/>
              <a:t>of </a:t>
            </a:r>
            <a:r>
              <a:rPr lang="en-US" sz="1200" b="1" dirty="0"/>
              <a:t>Star Notes	</a:t>
            </a:r>
            <a:endParaRPr lang="en-US" sz="1200" dirty="0"/>
          </a:p>
          <a:p>
            <a:r>
              <a:rPr lang="en-US" sz="1200" b="1" dirty="0"/>
              <a:t> </a:t>
            </a:r>
            <a:endParaRPr lang="en-US" sz="1200" dirty="0"/>
          </a:p>
          <a:p>
            <a:r>
              <a:rPr lang="en-US" sz="1200" b="1" dirty="0"/>
              <a:t>Legal Tender Notes:</a:t>
            </a:r>
            <a:endParaRPr lang="en-US" sz="1200" dirty="0"/>
          </a:p>
          <a:p>
            <a:r>
              <a:rPr lang="en-US" sz="1200" dirty="0" smtClean="0"/>
              <a:t>$</a:t>
            </a:r>
            <a:r>
              <a:rPr lang="en-US" sz="1200" dirty="0"/>
              <a:t>5	1907	A1-B8292000	</a:t>
            </a:r>
            <a:r>
              <a:rPr lang="en-US" sz="1200" dirty="0" smtClean="0"/>
              <a:t>	A,B</a:t>
            </a:r>
            <a:r>
              <a:rPr lang="en-US" sz="1200" dirty="0"/>
              <a:t>	</a:t>
            </a:r>
            <a:r>
              <a:rPr lang="en-US" sz="1200" dirty="0" smtClean="0"/>
              <a:t>	83-84</a:t>
            </a:r>
            <a:r>
              <a:rPr lang="en-US" sz="1200" dirty="0"/>
              <a:t>	</a:t>
            </a:r>
            <a:r>
              <a:rPr lang="en-US" sz="1200" dirty="0" smtClean="0"/>
              <a:t>June </a:t>
            </a:r>
            <a:r>
              <a:rPr lang="en-US" sz="1200" dirty="0"/>
              <a:t>21, 1910</a:t>
            </a:r>
          </a:p>
          <a:p>
            <a:r>
              <a:rPr lang="en-US" sz="1200" dirty="0" smtClean="0"/>
              <a:t>$</a:t>
            </a:r>
            <a:r>
              <a:rPr lang="en-US" sz="1200" dirty="0"/>
              <a:t>10	1901	20000001-D4000000	no prefix</a:t>
            </a:r>
            <a:r>
              <a:rPr lang="en-US" sz="1200" dirty="0" smtClean="0"/>
              <a:t>, A,B,D</a:t>
            </a:r>
            <a:r>
              <a:rPr lang="en-US" sz="1200" dirty="0"/>
              <a:t>	114-117	August 9, 1910</a:t>
            </a:r>
          </a:p>
          <a:p>
            <a:r>
              <a:rPr lang="en-US" sz="1200" dirty="0" smtClean="0"/>
              <a:t>$20</a:t>
            </a:r>
            <a:r>
              <a:rPr lang="en-US" sz="1200" dirty="0"/>
              <a:t>	1880	A1-D408000	</a:t>
            </a:r>
            <a:r>
              <a:rPr lang="en-US" sz="1200" dirty="0" smtClean="0"/>
              <a:t>	A,B,D</a:t>
            </a:r>
            <a:r>
              <a:rPr lang="en-US" sz="1200" dirty="0"/>
              <a:t>	</a:t>
            </a:r>
            <a:r>
              <a:rPr lang="en-US" sz="1200" dirty="0" smtClean="0"/>
              <a:t>	143-145	circa </a:t>
            </a:r>
            <a:r>
              <a:rPr lang="en-US" sz="1200" dirty="0"/>
              <a:t>1915-1919</a:t>
            </a:r>
          </a:p>
          <a:p>
            <a:endParaRPr lang="es-ES" sz="1200" b="1" dirty="0" smtClean="0"/>
          </a:p>
          <a:p>
            <a:r>
              <a:rPr lang="es-ES" sz="1200" b="1" dirty="0" err="1" smtClean="0"/>
              <a:t>Silver</a:t>
            </a:r>
            <a:r>
              <a:rPr lang="es-ES" sz="1200" b="1" dirty="0" smtClean="0"/>
              <a:t> </a:t>
            </a:r>
            <a:r>
              <a:rPr lang="es-ES" sz="1200" b="1" dirty="0" err="1"/>
              <a:t>Certificates</a:t>
            </a:r>
            <a:r>
              <a:rPr lang="es-ES" sz="1200" b="1" dirty="0"/>
              <a:t>:</a:t>
            </a:r>
            <a:endParaRPr lang="en-US" sz="1200" dirty="0"/>
          </a:p>
          <a:p>
            <a:r>
              <a:rPr lang="es-ES" sz="1200" dirty="0" smtClean="0"/>
              <a:t>$</a:t>
            </a:r>
            <a:r>
              <a:rPr lang="es-ES" sz="1200" dirty="0"/>
              <a:t>1	1899	B30000001-V75612000	</a:t>
            </a:r>
            <a:r>
              <a:rPr lang="es-ES" sz="1200" dirty="0" smtClean="0"/>
              <a:t>B,D,E,H,K,M,N,R,T,V</a:t>
            </a:r>
            <a:r>
              <a:rPr lang="es-ES" sz="1200" dirty="0"/>
              <a:t>	226a-229	June 21, 1910</a:t>
            </a:r>
            <a:endParaRPr lang="en-US" sz="1200" dirty="0"/>
          </a:p>
          <a:p>
            <a:r>
              <a:rPr lang="es-ES" sz="1200" dirty="0" smtClean="0"/>
              <a:t>$</a:t>
            </a:r>
            <a:r>
              <a:rPr lang="es-ES" sz="1200" dirty="0"/>
              <a:t>2	1899	56000001-E16176000	no </a:t>
            </a:r>
            <a:r>
              <a:rPr lang="es-ES" sz="1200" dirty="0" err="1"/>
              <a:t>prefix</a:t>
            </a:r>
            <a:r>
              <a:rPr lang="es-ES" sz="1200" dirty="0"/>
              <a:t>, A,B,D,E	249-252	</a:t>
            </a:r>
            <a:r>
              <a:rPr lang="es-ES" sz="1200" dirty="0" err="1"/>
              <a:t>July</a:t>
            </a:r>
            <a:r>
              <a:rPr lang="es-ES" sz="1200" dirty="0"/>
              <a:t> 15, 1910</a:t>
            </a:r>
            <a:endParaRPr lang="en-US" sz="1200" dirty="0"/>
          </a:p>
          <a:p>
            <a:r>
              <a:rPr lang="es-ES" sz="1200" dirty="0" smtClean="0"/>
              <a:t>$</a:t>
            </a:r>
            <a:r>
              <a:rPr lang="es-ES" sz="1200" dirty="0"/>
              <a:t>5	1899	88000001-E17700000	no </a:t>
            </a:r>
            <a:r>
              <a:rPr lang="es-ES" sz="1200" dirty="0" err="1"/>
              <a:t>prefix</a:t>
            </a:r>
            <a:r>
              <a:rPr lang="es-ES" sz="1200" dirty="0"/>
              <a:t>, A,B,D,E	271-275	June 21, 1910</a:t>
            </a:r>
            <a:endParaRPr lang="en-US" sz="1200" dirty="0"/>
          </a:p>
          <a:p>
            <a:r>
              <a:rPr lang="es-ES" sz="1200" dirty="0" smtClean="0"/>
              <a:t>$</a:t>
            </a:r>
            <a:r>
              <a:rPr lang="es-ES" sz="1200" dirty="0"/>
              <a:t>10	1908	A1-B1164000	</a:t>
            </a:r>
            <a:r>
              <a:rPr lang="es-ES" sz="1200" dirty="0" smtClean="0"/>
              <a:t>	A,B</a:t>
            </a:r>
            <a:r>
              <a:rPr lang="es-ES" sz="1200" dirty="0"/>
              <a:t>	</a:t>
            </a:r>
            <a:r>
              <a:rPr lang="es-ES" sz="1200" dirty="0" smtClean="0"/>
              <a:t>	302-303</a:t>
            </a:r>
            <a:r>
              <a:rPr lang="es-ES" sz="1200" dirty="0"/>
              <a:t>	</a:t>
            </a:r>
            <a:r>
              <a:rPr lang="es-ES" sz="1200" dirty="0" err="1"/>
              <a:t>May</a:t>
            </a:r>
            <a:r>
              <a:rPr lang="es-ES" sz="1200" dirty="0"/>
              <a:t> 11, 1914</a:t>
            </a:r>
            <a:endParaRPr lang="en-US" sz="1200" dirty="0"/>
          </a:p>
          <a:p>
            <a:r>
              <a:rPr lang="es-ES" sz="1200" dirty="0" smtClean="0"/>
              <a:t>$</a:t>
            </a:r>
            <a:r>
              <a:rPr lang="es-ES" sz="1200" dirty="0"/>
              <a:t>20	1891	E8600001-E9104000	E	</a:t>
            </a:r>
            <a:r>
              <a:rPr lang="es-ES" sz="1200" dirty="0" smtClean="0"/>
              <a:t>	320</a:t>
            </a:r>
            <a:r>
              <a:rPr lang="es-ES" sz="1200" dirty="0"/>
              <a:t>	</a:t>
            </a:r>
            <a:r>
              <a:rPr lang="es-ES" sz="1200" dirty="0" err="1"/>
              <a:t>May</a:t>
            </a:r>
            <a:r>
              <a:rPr lang="es-ES" sz="1200" dirty="0"/>
              <a:t> 21, 1914</a:t>
            </a:r>
            <a:endParaRPr lang="en-US" sz="1200" dirty="0"/>
          </a:p>
          <a:p>
            <a:r>
              <a:rPr lang="en-US" sz="1200" dirty="0" smtClean="0"/>
              <a:t>$</a:t>
            </a:r>
            <a:r>
              <a:rPr lang="en-US" sz="1200" dirty="0"/>
              <a:t>50	1891	E900001-K812000	E,H,K	</a:t>
            </a:r>
            <a:r>
              <a:rPr lang="en-US" sz="1200" dirty="0" smtClean="0"/>
              <a:t>	333-335</a:t>
            </a:r>
            <a:r>
              <a:rPr lang="en-US" sz="1200" dirty="0"/>
              <a:t>	Not used</a:t>
            </a:r>
          </a:p>
          <a:p>
            <a:endParaRPr lang="en-US" sz="1200" b="1" dirty="0" smtClean="0"/>
          </a:p>
          <a:p>
            <a:r>
              <a:rPr lang="en-US" sz="1200" b="1" dirty="0" smtClean="0"/>
              <a:t>Gold </a:t>
            </a:r>
            <a:r>
              <a:rPr lang="en-US" sz="1200" b="1" dirty="0"/>
              <a:t>Certificates:</a:t>
            </a:r>
            <a:endParaRPr lang="en-US" sz="1200" dirty="0"/>
          </a:p>
          <a:p>
            <a:r>
              <a:rPr lang="en-US" sz="1200" dirty="0" smtClean="0"/>
              <a:t>$</a:t>
            </a:r>
            <a:r>
              <a:rPr lang="en-US" sz="1200" dirty="0"/>
              <a:t>20	1882	C11700001-C16544000	C	</a:t>
            </a:r>
            <a:r>
              <a:rPr lang="en-US" sz="1200" dirty="0" smtClean="0"/>
              <a:t>	1178</a:t>
            </a:r>
            <a:r>
              <a:rPr lang="en-US" sz="1200" dirty="0"/>
              <a:t>	Not used</a:t>
            </a:r>
          </a:p>
          <a:p>
            <a:r>
              <a:rPr lang="en-US" sz="1200" dirty="0" smtClean="0"/>
              <a:t>$</a:t>
            </a:r>
            <a:r>
              <a:rPr lang="en-US" sz="1200" dirty="0"/>
              <a:t>50	1882	C1200001-H1604000	C,D,E,H	</a:t>
            </a:r>
            <a:r>
              <a:rPr lang="en-US" sz="1200" dirty="0" smtClean="0"/>
              <a:t>	1193-1197</a:t>
            </a:r>
            <a:r>
              <a:rPr lang="en-US" sz="1200" dirty="0"/>
              <a:t>	Not used</a:t>
            </a:r>
          </a:p>
          <a:p>
            <a:r>
              <a:rPr lang="en-US" sz="1200" dirty="0" smtClean="0"/>
              <a:t>$</a:t>
            </a:r>
            <a:r>
              <a:rPr lang="en-US" sz="1200" dirty="0"/>
              <a:t>100	1882	C900001-M1420000	C,D,E,H,K,M	</a:t>
            </a:r>
            <a:r>
              <a:rPr lang="en-US" sz="1200" dirty="0" smtClean="0"/>
              <a:t>	1206-1214</a:t>
            </a:r>
            <a:r>
              <a:rPr lang="en-US" sz="1200" dirty="0"/>
              <a:t>	Not used</a:t>
            </a:r>
          </a:p>
          <a:p>
            <a:r>
              <a:rPr lang="en-US" sz="1200" dirty="0"/>
              <a:t> </a:t>
            </a:r>
          </a:p>
          <a:p>
            <a:endParaRPr lang="en-US" sz="1200" dirty="0" smtClean="0"/>
          </a:p>
          <a:p>
            <a:r>
              <a:rPr lang="en-US" sz="1200" dirty="0" smtClean="0"/>
              <a:t>1</a:t>
            </a:r>
            <a:r>
              <a:rPr lang="en-US" sz="1200" dirty="0"/>
              <a:t>.  </a:t>
            </a:r>
            <a:r>
              <a:rPr lang="en-US" sz="1200" dirty="0" smtClean="0"/>
              <a:t>The </a:t>
            </a:r>
            <a:r>
              <a:rPr lang="en-US" sz="1200" dirty="0"/>
              <a:t>beginning serial is the estimated first use of rotary press numbering machines for the type after those machines went into production in September 1903 and is subject to revision.  The ending serial the last serial printed before the use of star notes began (Murray, 1996, p. 9-10).</a:t>
            </a:r>
          </a:p>
          <a:p>
            <a:r>
              <a:rPr lang="en-US" sz="1200" dirty="0"/>
              <a:t/>
            </a:r>
            <a:br>
              <a:rPr lang="en-US" sz="1200" dirty="0"/>
            </a:br>
            <a:r>
              <a:rPr lang="en-US" sz="1200" dirty="0"/>
              <a:t>2.  Range of Friedberg catalog numbers for impacted types.</a:t>
            </a:r>
          </a:p>
        </p:txBody>
      </p:sp>
    </p:spTree>
    <p:extLst>
      <p:ext uri="{BB962C8B-B14F-4D97-AF65-F5344CB8AC3E}">
        <p14:creationId xmlns:p14="http://schemas.microsoft.com/office/powerpoint/2010/main" val="1717047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Before and after 1903</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52</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873993"/>
            <a:ext cx="4606411" cy="24600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594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1905, 1906 $20s</a:t>
            </a:r>
          </a:p>
          <a:p>
            <a:r>
              <a:rPr lang="en-US" dirty="0" smtClean="0"/>
              <a:t>1907 $10s</a:t>
            </a:r>
          </a:p>
          <a:p>
            <a:r>
              <a:rPr lang="en-US" dirty="0" smtClean="0"/>
              <a:t>1913 $50s</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53</a:t>
            </a:fld>
            <a:endParaRPr lang="en-US"/>
          </a:p>
        </p:txBody>
      </p:sp>
      <p:sp>
        <p:nvSpPr>
          <p:cNvPr id="4" name="Title 3"/>
          <p:cNvSpPr>
            <a:spLocks noGrp="1"/>
          </p:cNvSpPr>
          <p:nvPr>
            <p:ph type="title"/>
          </p:nvPr>
        </p:nvSpPr>
        <p:spPr/>
        <p:txBody>
          <a:bodyPr/>
          <a:lstStyle/>
          <a:p>
            <a:r>
              <a:rPr lang="en-US" sz="4000" dirty="0" smtClean="0"/>
              <a:t>What about post-1882 Gold Certificates?</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733800"/>
            <a:ext cx="6492145" cy="2773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946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895D1D"/>
                </a:solidFill>
              </a:rPr>
              <a:t>Paging machines used old style fonts</a:t>
            </a:r>
            <a:endParaRPr lang="en-US" dirty="0"/>
          </a:p>
        </p:txBody>
      </p:sp>
      <p:sp>
        <p:nvSpPr>
          <p:cNvPr id="4" name="Content Placeholder 3"/>
          <p:cNvSpPr>
            <a:spLocks noGrp="1"/>
          </p:cNvSpPr>
          <p:nvPr>
            <p:ph sz="half" idx="2"/>
          </p:nvPr>
        </p:nvSpPr>
        <p:spPr>
          <a:xfrm>
            <a:off x="688488" y="4953000"/>
            <a:ext cx="3803904" cy="1167562"/>
          </a:xfrm>
        </p:spPr>
        <p:txBody>
          <a:bodyPr/>
          <a:lstStyle/>
          <a:p>
            <a:r>
              <a:rPr lang="en-US" dirty="0"/>
              <a:t>Droopy 2</a:t>
            </a:r>
          </a:p>
          <a:p>
            <a:r>
              <a:rPr lang="en-US" dirty="0"/>
              <a:t>Hunchback 3</a:t>
            </a:r>
          </a:p>
          <a:p>
            <a:endParaRPr lang="en-US" dirty="0"/>
          </a:p>
        </p:txBody>
      </p:sp>
      <p:sp>
        <p:nvSpPr>
          <p:cNvPr id="6" name="Content Placeholder 5"/>
          <p:cNvSpPr>
            <a:spLocks noGrp="1"/>
          </p:cNvSpPr>
          <p:nvPr>
            <p:ph sz="quarter" idx="4"/>
          </p:nvPr>
        </p:nvSpPr>
        <p:spPr>
          <a:xfrm>
            <a:off x="4645026" y="4953000"/>
            <a:ext cx="3799728" cy="1164336"/>
          </a:xfrm>
        </p:spPr>
        <p:txBody>
          <a:bodyPr/>
          <a:lstStyle/>
          <a:p>
            <a:r>
              <a:rPr lang="en-US" dirty="0"/>
              <a:t>Long-handled 4</a:t>
            </a:r>
          </a:p>
          <a:p>
            <a:r>
              <a:rPr lang="en-US" dirty="0"/>
              <a:t>Closed fonts</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590800"/>
            <a:ext cx="6164689" cy="196596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27474D12-9939-4D11-B012-CF6269ED10D0}" type="slidenum">
              <a:rPr lang="en-US" smtClean="0"/>
              <a:t>54</a:t>
            </a:fld>
            <a:endParaRPr lang="en-US"/>
          </a:p>
        </p:txBody>
      </p:sp>
    </p:spTree>
    <p:extLst>
      <p:ext uri="{BB962C8B-B14F-4D97-AF65-F5344CB8AC3E}">
        <p14:creationId xmlns:p14="http://schemas.microsoft.com/office/powerpoint/2010/main" val="349731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Catch #1</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55</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708313"/>
            <a:ext cx="6769608" cy="2916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28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Low numbered notes and limited run star notes were numbered on paging machines</a:t>
            </a:r>
          </a:p>
          <a:p>
            <a:pPr lvl="1"/>
            <a:r>
              <a:rPr lang="en-US" dirty="0" smtClean="0"/>
              <a:t>Typically serials below 1000</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56</a:t>
            </a:fld>
            <a:endParaRPr lang="en-US"/>
          </a:p>
        </p:txBody>
      </p:sp>
      <p:sp>
        <p:nvSpPr>
          <p:cNvPr id="4" name="Title 3"/>
          <p:cNvSpPr>
            <a:spLocks noGrp="1"/>
          </p:cNvSpPr>
          <p:nvPr>
            <p:ph type="title"/>
          </p:nvPr>
        </p:nvSpPr>
        <p:spPr/>
        <p:txBody>
          <a:bodyPr/>
          <a:lstStyle/>
          <a:p>
            <a:r>
              <a:rPr lang="en-US" sz="4000" dirty="0" smtClean="0"/>
              <a:t>Catch #2</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657600"/>
            <a:ext cx="6066881" cy="2590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0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Another one</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57</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764" y="2590800"/>
            <a:ext cx="6824472" cy="2886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118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smtClean="0"/>
              <a:t>Pre-Star Replacement Notes</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58</a:t>
            </a:fld>
            <a:endParaRPr lang="en-US"/>
          </a:p>
        </p:txBody>
      </p:sp>
      <p:sp>
        <p:nvSpPr>
          <p:cNvPr id="4" name="Title 3"/>
          <p:cNvSpPr>
            <a:spLocks noGrp="1"/>
          </p:cNvSpPr>
          <p:nvPr>
            <p:ph type="title"/>
          </p:nvPr>
        </p:nvSpPr>
        <p:spPr/>
        <p:txBody>
          <a:bodyPr/>
          <a:lstStyle/>
          <a:p>
            <a:r>
              <a:rPr lang="en-US" sz="4000" dirty="0"/>
              <a:t>Presenting…</a:t>
            </a:r>
          </a:p>
        </p:txBody>
      </p:sp>
    </p:spTree>
    <p:extLst>
      <p:ext uri="{BB962C8B-B14F-4D97-AF65-F5344CB8AC3E}">
        <p14:creationId xmlns:p14="http://schemas.microsoft.com/office/powerpoint/2010/main" val="107121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Pre-Star Replacement</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59</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589904"/>
            <a:ext cx="7306140"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029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Star Notes</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6</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743200"/>
            <a:ext cx="6908292" cy="2990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500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Printed from the same numbering head</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60</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438400"/>
            <a:ext cx="6330572" cy="119786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3962400"/>
            <a:ext cx="6330572" cy="1197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60444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474D12-9939-4D11-B012-CF6269ED10D0}" type="slidenum">
              <a:rPr lang="en-US" smtClean="0"/>
              <a:t>61</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428" y="458724"/>
            <a:ext cx="6867144" cy="5940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766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474D12-9939-4D11-B012-CF6269ED10D0}" type="slidenum">
              <a:rPr lang="en-US" smtClean="0"/>
              <a:t>62</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09600"/>
            <a:ext cx="6810756" cy="291541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3048000"/>
            <a:ext cx="6807708" cy="2894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761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474D12-9939-4D11-B012-CF6269ED10D0}" type="slidenum">
              <a:rPr lang="en-US" smtClean="0"/>
              <a:t>63</a:t>
            </a:fld>
            <a:endParaRPr lang="en-US"/>
          </a:p>
        </p:txBody>
      </p:sp>
      <p:sp>
        <p:nvSpPr>
          <p:cNvPr id="4" name="Title 3"/>
          <p:cNvSpPr>
            <a:spLocks noGrp="1"/>
          </p:cNvSpPr>
          <p:nvPr>
            <p:ph type="title"/>
          </p:nvPr>
        </p:nvSpPr>
        <p:spPr/>
        <p:txBody>
          <a:bodyPr/>
          <a:lstStyle/>
          <a:p>
            <a:r>
              <a:rPr lang="en-US" sz="4000" dirty="0" smtClean="0"/>
              <a:t>Four impressions, same head</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934328"/>
            <a:ext cx="3511615" cy="66446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2934328"/>
            <a:ext cx="3511615" cy="66446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733800"/>
            <a:ext cx="3511615" cy="66446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3749432"/>
            <a:ext cx="3511615" cy="664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73618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Pre-Star Replacement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514600"/>
            <a:ext cx="7625172" cy="314706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64</a:t>
            </a:fld>
            <a:endParaRPr lang="en-US"/>
          </a:p>
        </p:txBody>
      </p:sp>
    </p:spTree>
    <p:extLst>
      <p:ext uri="{BB962C8B-B14F-4D97-AF65-F5344CB8AC3E}">
        <p14:creationId xmlns:p14="http://schemas.microsoft.com/office/powerpoint/2010/main" val="395627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Pre-Star 1914 FRN Replacement</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438400"/>
            <a:ext cx="7412018" cy="3083052"/>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27474D12-9939-4D11-B012-CF6269ED10D0}" type="slidenum">
              <a:rPr lang="en-US" smtClean="0"/>
              <a:t>65</a:t>
            </a:fld>
            <a:endParaRPr lang="en-US"/>
          </a:p>
        </p:txBody>
      </p:sp>
    </p:spTree>
    <p:extLst>
      <p:ext uri="{BB962C8B-B14F-4D97-AF65-F5344CB8AC3E}">
        <p14:creationId xmlns:p14="http://schemas.microsoft.com/office/powerpoint/2010/main" val="129302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 said stars were introduced in 1910.</a:t>
            </a:r>
          </a:p>
          <a:p>
            <a:endParaRPr lang="en-US" dirty="0"/>
          </a:p>
          <a:p>
            <a:r>
              <a:rPr lang="en-US" dirty="0" smtClean="0"/>
              <a:t>How is it that a 1914 note can be a PSR?</a:t>
            </a:r>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66</a:t>
            </a:fld>
            <a:endParaRPr lang="en-US"/>
          </a:p>
        </p:txBody>
      </p:sp>
      <p:sp>
        <p:nvSpPr>
          <p:cNvPr id="4" name="Title 3"/>
          <p:cNvSpPr>
            <a:spLocks noGrp="1"/>
          </p:cNvSpPr>
          <p:nvPr>
            <p:ph type="title"/>
          </p:nvPr>
        </p:nvSpPr>
        <p:spPr/>
        <p:txBody>
          <a:bodyPr/>
          <a:lstStyle/>
          <a:p>
            <a:r>
              <a:rPr lang="en-US" sz="4000" b="1" dirty="0" smtClean="0"/>
              <a:t>But, wait!</a:t>
            </a:r>
            <a:endParaRPr lang="en-US" sz="4000" b="1" dirty="0"/>
          </a:p>
        </p:txBody>
      </p:sp>
    </p:spTree>
    <p:extLst>
      <p:ext uri="{BB962C8B-B14F-4D97-AF65-F5344CB8AC3E}">
        <p14:creationId xmlns:p14="http://schemas.microsoft.com/office/powerpoint/2010/main" val="293389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10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2" presetClass="entr" presetSubtype="0" fill="hold" nodeType="afterEffect">
                                  <p:stCondLst>
                                    <p:cond delay="100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Why were there Pre-Star replacements for FRNs?</a:t>
            </a:r>
          </a:p>
          <a:p>
            <a:endParaRPr lang="en-US" dirty="0"/>
          </a:p>
          <a:p>
            <a:pPr lvl="1"/>
            <a:r>
              <a:rPr lang="en-US" dirty="0" smtClean="0"/>
              <a:t>FRNs were considered bank currency, like national bank notes.</a:t>
            </a:r>
          </a:p>
          <a:p>
            <a:endParaRPr lang="en-US" dirty="0"/>
          </a:p>
          <a:p>
            <a:pPr lvl="1"/>
            <a:r>
              <a:rPr lang="en-US" dirty="0" smtClean="0"/>
              <a:t>It was the continued practice to make exact replacements for nationals even after star notes were introduced for type</a:t>
            </a:r>
          </a:p>
          <a:p>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67</a:t>
            </a:fld>
            <a:endParaRPr lang="en-US"/>
          </a:p>
        </p:txBody>
      </p:sp>
      <p:sp>
        <p:nvSpPr>
          <p:cNvPr id="4" name="Title 3"/>
          <p:cNvSpPr>
            <a:spLocks noGrp="1"/>
          </p:cNvSpPr>
          <p:nvPr>
            <p:ph type="title"/>
          </p:nvPr>
        </p:nvSpPr>
        <p:spPr/>
        <p:txBody>
          <a:bodyPr/>
          <a:lstStyle/>
          <a:p>
            <a:r>
              <a:rPr lang="en-US" sz="4000" dirty="0" smtClean="0"/>
              <a:t>1914 Federal Reserve Notes</a:t>
            </a:r>
            <a:endParaRPr lang="en-US" sz="4000" dirty="0"/>
          </a:p>
        </p:txBody>
      </p:sp>
    </p:spTree>
    <p:extLst>
      <p:ext uri="{BB962C8B-B14F-4D97-AF65-F5344CB8AC3E}">
        <p14:creationId xmlns:p14="http://schemas.microsoft.com/office/powerpoint/2010/main" val="138431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Until 1918…</a:t>
            </a:r>
          </a:p>
          <a:p>
            <a:endParaRPr lang="en-US" dirty="0"/>
          </a:p>
          <a:p>
            <a:r>
              <a:rPr lang="en-US" dirty="0" smtClean="0"/>
              <a:t>First star notes for FRNs were made for Boston $5s on August 28, 1918.</a:t>
            </a:r>
          </a:p>
          <a:p>
            <a:endParaRPr lang="en-US" dirty="0"/>
          </a:p>
          <a:p>
            <a:r>
              <a:rPr lang="en-US" dirty="0" smtClean="0"/>
              <a:t>Stars were introduced for higher denominations into 1920</a:t>
            </a:r>
          </a:p>
          <a:p>
            <a:endParaRPr lang="en-US" dirty="0"/>
          </a:p>
          <a:p>
            <a:r>
              <a:rPr lang="en-US" dirty="0" smtClean="0"/>
              <a:t>Like other type, stars were not made for $500 and higher notes</a:t>
            </a:r>
          </a:p>
          <a:p>
            <a:endParaRPr lang="en-US" dirty="0"/>
          </a:p>
        </p:txBody>
      </p:sp>
      <p:sp>
        <p:nvSpPr>
          <p:cNvPr id="3" name="Slide Number Placeholder 2"/>
          <p:cNvSpPr>
            <a:spLocks noGrp="1"/>
          </p:cNvSpPr>
          <p:nvPr>
            <p:ph type="sldNum" sz="quarter" idx="12"/>
          </p:nvPr>
        </p:nvSpPr>
        <p:spPr/>
        <p:txBody>
          <a:bodyPr/>
          <a:lstStyle/>
          <a:p>
            <a:fld id="{27474D12-9939-4D11-B012-CF6269ED10D0}" type="slidenum">
              <a:rPr lang="en-US" smtClean="0"/>
              <a:t>68</a:t>
            </a:fld>
            <a:endParaRPr lang="en-US"/>
          </a:p>
        </p:txBody>
      </p:sp>
      <p:sp>
        <p:nvSpPr>
          <p:cNvPr id="4" name="Title 3"/>
          <p:cNvSpPr>
            <a:spLocks noGrp="1"/>
          </p:cNvSpPr>
          <p:nvPr>
            <p:ph type="title"/>
          </p:nvPr>
        </p:nvSpPr>
        <p:spPr/>
        <p:txBody>
          <a:bodyPr/>
          <a:lstStyle/>
          <a:p>
            <a:r>
              <a:rPr lang="en-US" sz="4000" dirty="0" smtClean="0"/>
              <a:t>1914 Federal Reserve Notes</a:t>
            </a:r>
            <a:endParaRPr lang="en-US" sz="4000" dirty="0"/>
          </a:p>
        </p:txBody>
      </p:sp>
    </p:spTree>
    <p:extLst>
      <p:ext uri="{BB962C8B-B14F-4D97-AF65-F5344CB8AC3E}">
        <p14:creationId xmlns:p14="http://schemas.microsoft.com/office/powerpoint/2010/main" val="184527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100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1000"/>
                                        <p:tgtEl>
                                          <p:spTgt spid="2">
                                            <p:txEl>
                                              <p:pRg st="6" end="6"/>
                                            </p:txEl>
                                          </p:spTgt>
                                        </p:tgtEl>
                                      </p:cBhvr>
                                    </p:animEffect>
                                    <p:anim calcmode="lin" valueType="num">
                                      <p:cBhvr>
                                        <p:cTn id="2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Fonts are a bit different</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69</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838674"/>
            <a:ext cx="5456903"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7056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Made to replace defective notes caught at the </a:t>
            </a:r>
            <a:r>
              <a:rPr lang="en-US" dirty="0" smtClean="0"/>
              <a:t>BEP</a:t>
            </a:r>
          </a:p>
          <a:p>
            <a:endParaRPr lang="en-US" dirty="0"/>
          </a:p>
          <a:p>
            <a:r>
              <a:rPr lang="en-US" dirty="0" smtClean="0"/>
              <a:t>Why</a:t>
            </a:r>
            <a:r>
              <a:rPr lang="en-US" dirty="0"/>
              <a:t>?</a:t>
            </a:r>
          </a:p>
          <a:p>
            <a:pPr lvl="1"/>
            <a:r>
              <a:rPr lang="en-US" dirty="0"/>
              <a:t>Maintain counts in packs and </a:t>
            </a:r>
            <a:r>
              <a:rPr lang="en-US" dirty="0" smtClean="0"/>
              <a:t>packages</a:t>
            </a:r>
          </a:p>
          <a:p>
            <a:endParaRPr lang="en-US" dirty="0" smtClean="0"/>
          </a:p>
          <a:p>
            <a:endParaRPr lang="en-US" dirty="0" smtClean="0"/>
          </a:p>
          <a:p>
            <a:pPr marL="0" indent="0">
              <a:buNone/>
            </a:pPr>
            <a:endParaRPr lang="en-US" dirty="0"/>
          </a:p>
        </p:txBody>
      </p:sp>
      <p:sp>
        <p:nvSpPr>
          <p:cNvPr id="3" name="Title 2"/>
          <p:cNvSpPr>
            <a:spLocks noGrp="1"/>
          </p:cNvSpPr>
          <p:nvPr>
            <p:ph type="title"/>
          </p:nvPr>
        </p:nvSpPr>
        <p:spPr/>
        <p:txBody>
          <a:bodyPr/>
          <a:lstStyle/>
          <a:p>
            <a:r>
              <a:rPr lang="en-US" sz="3600" dirty="0" smtClean="0"/>
              <a:t>Replacements</a:t>
            </a:r>
            <a:endParaRPr lang="en-US" sz="3600" dirty="0"/>
          </a:p>
        </p:txBody>
      </p:sp>
      <p:sp>
        <p:nvSpPr>
          <p:cNvPr id="5" name="Slide Number Placeholder 4"/>
          <p:cNvSpPr>
            <a:spLocks noGrp="1"/>
          </p:cNvSpPr>
          <p:nvPr>
            <p:ph type="sldNum" sz="quarter" idx="12"/>
          </p:nvPr>
        </p:nvSpPr>
        <p:spPr/>
        <p:txBody>
          <a:bodyPr/>
          <a:lstStyle/>
          <a:p>
            <a:fld id="{27474D12-9939-4D11-B012-CF6269ED10D0}" type="slidenum">
              <a:rPr lang="en-US" smtClean="0"/>
              <a:t>7</a:t>
            </a:fld>
            <a:endParaRPr lang="en-US"/>
          </a:p>
        </p:txBody>
      </p:sp>
    </p:spTree>
    <p:extLst>
      <p:ext uri="{BB962C8B-B14F-4D97-AF65-F5344CB8AC3E}">
        <p14:creationId xmlns:p14="http://schemas.microsoft.com/office/powerpoint/2010/main" val="100122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Pre-Star 1914 FRN Replacement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5334000"/>
            <a:ext cx="2786743" cy="6096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799" y="6019800"/>
            <a:ext cx="2786743" cy="6096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870" y="2209800"/>
            <a:ext cx="6824472" cy="292608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27474D12-9939-4D11-B012-CF6269ED10D0}" type="slidenum">
              <a:rPr lang="en-US" smtClean="0"/>
              <a:t>70</a:t>
            </a:fld>
            <a:endParaRPr lang="en-US"/>
          </a:p>
        </p:txBody>
      </p:sp>
    </p:spTree>
    <p:extLst>
      <p:ext uri="{BB962C8B-B14F-4D97-AF65-F5344CB8AC3E}">
        <p14:creationId xmlns:p14="http://schemas.microsoft.com/office/powerpoint/2010/main" val="349623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a:t>
            </a:r>
            <a:endParaRPr lang="en-US" dirty="0"/>
          </a:p>
        </p:txBody>
      </p:sp>
      <p:sp>
        <p:nvSpPr>
          <p:cNvPr id="3" name="Text Placeholder 2"/>
          <p:cNvSpPr>
            <a:spLocks noGrp="1"/>
          </p:cNvSpPr>
          <p:nvPr>
            <p:ph type="body" idx="1"/>
          </p:nvPr>
        </p:nvSpPr>
        <p:spPr/>
        <p:txBody>
          <a:bodyPr/>
          <a:lstStyle/>
          <a:p>
            <a:r>
              <a:rPr lang="en-US" dirty="0" smtClean="0"/>
              <a:t>For the data junkie</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71</a:t>
            </a:fld>
            <a:endParaRPr lang="en-US"/>
          </a:p>
        </p:txBody>
      </p:sp>
    </p:spTree>
    <p:extLst>
      <p:ext uri="{BB962C8B-B14F-4D97-AF65-F5344CB8AC3E}">
        <p14:creationId xmlns:p14="http://schemas.microsoft.com/office/powerpoint/2010/main" val="11224689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These are very rare</a:t>
            </a:r>
          </a:p>
          <a:p>
            <a:pPr lvl="1"/>
            <a:r>
              <a:rPr lang="en-US" dirty="0" smtClean="0"/>
              <a:t>Just 13 observed so far</a:t>
            </a:r>
          </a:p>
          <a:p>
            <a:pPr lvl="1"/>
            <a:r>
              <a:rPr lang="en-US" dirty="0" smtClean="0"/>
              <a:t>Very short window</a:t>
            </a:r>
          </a:p>
          <a:p>
            <a:pPr lvl="2"/>
            <a:r>
              <a:rPr lang="en-US" dirty="0" smtClean="0"/>
              <a:t>1903-1910 for Silvers, </a:t>
            </a:r>
            <a:r>
              <a:rPr lang="en-US" dirty="0" err="1" smtClean="0"/>
              <a:t>Golds</a:t>
            </a:r>
            <a:r>
              <a:rPr lang="en-US" dirty="0" smtClean="0"/>
              <a:t>, and LTNs</a:t>
            </a:r>
          </a:p>
          <a:p>
            <a:pPr lvl="2"/>
            <a:r>
              <a:rPr lang="en-US" dirty="0" smtClean="0"/>
              <a:t>1914-1918 for FRNs</a:t>
            </a:r>
          </a:p>
          <a:p>
            <a:endParaRPr lang="en-US" dirty="0" smtClean="0"/>
          </a:p>
          <a:p>
            <a:r>
              <a:rPr lang="en-US" dirty="0" smtClean="0"/>
              <a:t>Rate of replacements for Black Eagles known to be about 1 in 150.</a:t>
            </a:r>
          </a:p>
          <a:p>
            <a:pPr lvl="1"/>
            <a:r>
              <a:rPr lang="en-US" dirty="0" smtClean="0"/>
              <a:t>Implies about 5 million Black Eagle PSRs printed.</a:t>
            </a:r>
          </a:p>
          <a:p>
            <a:endParaRPr lang="en-US" dirty="0"/>
          </a:p>
          <a:p>
            <a:r>
              <a:rPr lang="en-US" dirty="0" smtClean="0"/>
              <a:t>Star survival rate of about 0.005%</a:t>
            </a:r>
          </a:p>
          <a:p>
            <a:pPr lvl="1"/>
            <a:r>
              <a:rPr lang="en-US" dirty="0" smtClean="0"/>
              <a:t>Implies about 250 Black Eagle PSRs are extant.</a:t>
            </a:r>
            <a:endParaRPr lang="en-US" dirty="0"/>
          </a:p>
        </p:txBody>
      </p:sp>
      <p:sp>
        <p:nvSpPr>
          <p:cNvPr id="3" name="Title 2"/>
          <p:cNvSpPr>
            <a:spLocks noGrp="1"/>
          </p:cNvSpPr>
          <p:nvPr>
            <p:ph type="title"/>
          </p:nvPr>
        </p:nvSpPr>
        <p:spPr/>
        <p:txBody>
          <a:bodyPr/>
          <a:lstStyle/>
          <a:p>
            <a:r>
              <a:rPr lang="en-US" sz="3600" dirty="0" smtClean="0"/>
              <a:t>How many are out there?</a:t>
            </a:r>
            <a:endParaRPr lang="en-US" sz="3600" dirty="0"/>
          </a:p>
        </p:txBody>
      </p:sp>
      <p:sp>
        <p:nvSpPr>
          <p:cNvPr id="4" name="Slide Number Placeholder 3"/>
          <p:cNvSpPr>
            <a:spLocks noGrp="1"/>
          </p:cNvSpPr>
          <p:nvPr>
            <p:ph type="sldNum" sz="quarter" idx="12"/>
          </p:nvPr>
        </p:nvSpPr>
        <p:spPr/>
        <p:txBody>
          <a:bodyPr/>
          <a:lstStyle/>
          <a:p>
            <a:fld id="{27474D12-9939-4D11-B012-CF6269ED10D0}" type="slidenum">
              <a:rPr lang="en-US" smtClean="0"/>
              <a:t>72</a:t>
            </a:fld>
            <a:endParaRPr lang="en-US"/>
          </a:p>
        </p:txBody>
      </p:sp>
    </p:spTree>
    <p:extLst>
      <p:ext uri="{BB962C8B-B14F-4D97-AF65-F5344CB8AC3E}">
        <p14:creationId xmlns:p14="http://schemas.microsoft.com/office/powerpoint/2010/main" val="37275458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Put in context</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73</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170049"/>
            <a:ext cx="5227736" cy="3925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38324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p:txBody>
          <a:bodyPr/>
          <a:lstStyle/>
          <a:p>
            <a:r>
              <a:rPr lang="en-US" dirty="0" smtClean="0"/>
              <a:t>Get your handouts before you leave!</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74</a:t>
            </a:fld>
            <a:endParaRPr lang="en-US"/>
          </a:p>
        </p:txBody>
      </p:sp>
    </p:spTree>
    <p:extLst>
      <p:ext uri="{BB962C8B-B14F-4D97-AF65-F5344CB8AC3E}">
        <p14:creationId xmlns:p14="http://schemas.microsoft.com/office/powerpoint/2010/main" val="17027744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1000" dirty="0" smtClean="0"/>
              <a:t>References:</a:t>
            </a:r>
          </a:p>
          <a:p>
            <a:endParaRPr lang="en-US" sz="1000" dirty="0" smtClean="0"/>
          </a:p>
          <a:p>
            <a:r>
              <a:rPr lang="en-US" sz="1000" dirty="0" smtClean="0"/>
              <a:t>Bureau </a:t>
            </a:r>
            <a:r>
              <a:rPr lang="en-US" sz="1000" dirty="0"/>
              <a:t>of Engraving and Printing, 1914, Central correspondence files of the Bureau of Engraving and Printing, Record Group 318, locator 450/79/10/5 box 13, national currency, defective: U. S. National Archives, College Park, MD</a:t>
            </a:r>
          </a:p>
          <a:p>
            <a:endParaRPr lang="en-US" sz="1000" dirty="0"/>
          </a:p>
          <a:p>
            <a:r>
              <a:rPr lang="en-US" sz="1000" dirty="0" smtClean="0"/>
              <a:t>Google </a:t>
            </a:r>
            <a:r>
              <a:rPr lang="en-US" sz="1000" dirty="0"/>
              <a:t>Patents website:  http://www.google.com/patents/US155765 (accessed January 1, 2013).</a:t>
            </a:r>
          </a:p>
          <a:p>
            <a:endParaRPr lang="en-US" sz="1000" dirty="0"/>
          </a:p>
          <a:p>
            <a:r>
              <a:rPr lang="en-US" sz="1000" dirty="0"/>
              <a:t>Heritage Auction Archives website:  ha.com</a:t>
            </a:r>
          </a:p>
          <a:p>
            <a:endParaRPr lang="en-US" sz="1000" dirty="0"/>
          </a:p>
          <a:p>
            <a:r>
              <a:rPr lang="en-US" sz="1000" dirty="0" err="1"/>
              <a:t>Huntoon</a:t>
            </a:r>
            <a:r>
              <a:rPr lang="en-US" sz="1000" dirty="0"/>
              <a:t>, Peter. United States Large Size National Bank Notes. Laramie, WY: The Society of Paper Money Collectors, 1995</a:t>
            </a:r>
            <a:r>
              <a:rPr lang="en-US" sz="1000" dirty="0" smtClean="0"/>
              <a:t>.</a:t>
            </a:r>
          </a:p>
          <a:p>
            <a:endParaRPr lang="en-US" sz="1000" dirty="0"/>
          </a:p>
          <a:p>
            <a:r>
              <a:rPr lang="en-US" sz="1000" dirty="0"/>
              <a:t>Johnson, Frances Benjamin, photographer.  “[Women operating machinery at the Bureau of Engraving and Printing]”  Photograph.  Washington, D.C.: 1889 or 1890.  From Library of Congress: </a:t>
            </a:r>
            <a:r>
              <a:rPr lang="en-US" sz="1000" i="1" dirty="0"/>
              <a:t>Digital </a:t>
            </a:r>
            <a:r>
              <a:rPr lang="en-US" sz="1000" i="1" dirty="0" smtClean="0"/>
              <a:t>Collections.</a:t>
            </a:r>
            <a:r>
              <a:rPr lang="en-US" sz="1000" dirty="0"/>
              <a:t> </a:t>
            </a:r>
            <a:r>
              <a:rPr lang="en-US" sz="1000" dirty="0" smtClean="0"/>
              <a:t> http</a:t>
            </a:r>
            <a:r>
              <a:rPr lang="en-US" sz="1000" dirty="0"/>
              <a:t>://www.loc.gov/pictures/item/96501566</a:t>
            </a:r>
            <a:r>
              <a:rPr lang="en-US" sz="1000" dirty="0" smtClean="0"/>
              <a:t>/ (</a:t>
            </a:r>
            <a:r>
              <a:rPr lang="en-US" sz="1000" dirty="0"/>
              <a:t>accessed January 1, 2013</a:t>
            </a:r>
            <a:r>
              <a:rPr lang="en-US" sz="1000" dirty="0" smtClean="0"/>
              <a:t>).</a:t>
            </a:r>
          </a:p>
          <a:p>
            <a:endParaRPr lang="en-US" sz="1000" dirty="0"/>
          </a:p>
          <a:p>
            <a:r>
              <a:rPr lang="en-US" sz="1000" dirty="0"/>
              <a:t>Johnson, Frances Benjamin, photographer.  </a:t>
            </a:r>
            <a:r>
              <a:rPr lang="en-US" sz="1000" dirty="0" smtClean="0"/>
              <a:t>“Bureau </a:t>
            </a:r>
            <a:r>
              <a:rPr lang="en-US" sz="1000" dirty="0"/>
              <a:t>of Engraving and </a:t>
            </a:r>
            <a:r>
              <a:rPr lang="en-US" sz="1000" dirty="0" smtClean="0"/>
              <a:t>Printing, Wash., D.C.”  </a:t>
            </a:r>
            <a:r>
              <a:rPr lang="en-US" sz="1000" dirty="0"/>
              <a:t>Photograph.  Washington, D.C.: </a:t>
            </a:r>
            <a:r>
              <a:rPr lang="en-US" sz="1000" dirty="0" smtClean="0"/>
              <a:t>c1889.  </a:t>
            </a:r>
            <a:r>
              <a:rPr lang="en-US" sz="1000" dirty="0"/>
              <a:t>From Library of Congress: </a:t>
            </a:r>
            <a:r>
              <a:rPr lang="en-US" sz="1000" i="1" dirty="0"/>
              <a:t>Digital </a:t>
            </a:r>
            <a:r>
              <a:rPr lang="en-US" sz="1000" i="1" dirty="0" smtClean="0"/>
              <a:t>Collections.</a:t>
            </a:r>
            <a:r>
              <a:rPr lang="en-US" sz="1000" dirty="0" smtClean="0"/>
              <a:t>  http</a:t>
            </a:r>
            <a:r>
              <a:rPr lang="en-US" sz="1000" dirty="0"/>
              <a:t>://www.loc.gov/pictures/item/96502941</a:t>
            </a:r>
            <a:r>
              <a:rPr lang="en-US" sz="1000" dirty="0" smtClean="0"/>
              <a:t>/ </a:t>
            </a:r>
            <a:r>
              <a:rPr lang="en-US" sz="1000" dirty="0"/>
              <a:t>(accessed January 1, 2013</a:t>
            </a:r>
            <a:r>
              <a:rPr lang="en-US" sz="1000" dirty="0" smtClean="0"/>
              <a:t>).</a:t>
            </a:r>
          </a:p>
          <a:p>
            <a:endParaRPr lang="en-US" sz="1000" dirty="0"/>
          </a:p>
          <a:p>
            <a:r>
              <a:rPr lang="en-US" sz="1000" dirty="0" smtClean="0"/>
              <a:t>Meredith, William  M.  The Making of Government Securities.  Washington, D.C.:  Bureau of Engraving and Printing, 1904.</a:t>
            </a:r>
            <a:endParaRPr lang="en-US" sz="1000" dirty="0"/>
          </a:p>
          <a:p>
            <a:endParaRPr lang="en-US" sz="1000" dirty="0"/>
          </a:p>
          <a:p>
            <a:r>
              <a:rPr lang="en-US" sz="1000" dirty="0"/>
              <a:t>National Currency Foundation website:  nbncenus.com</a:t>
            </a:r>
          </a:p>
          <a:p>
            <a:endParaRPr lang="en-US" sz="1000" dirty="0"/>
          </a:p>
          <a:p>
            <a:r>
              <a:rPr lang="en-US" sz="1000" dirty="0"/>
              <a:t>Underwood &amp; Underwood, photographer. “[Woman operating machinery at the Bureau of Engraving and Printing]”  Photograph.  Washington, D.C.: c1908.  From Library of Congress: Digital Collections.  http://www.loc.gov/pictures/item/2006692626/ (accessed January 1, 2013</a:t>
            </a:r>
            <a:r>
              <a:rPr lang="en-US" sz="1000" dirty="0" smtClean="0"/>
              <a:t>).</a:t>
            </a:r>
          </a:p>
          <a:p>
            <a:endParaRPr lang="en-US" sz="1000" dirty="0"/>
          </a:p>
          <a:p>
            <a:r>
              <a:rPr lang="en-US" sz="1000" dirty="0"/>
              <a:t>U.S. Treasury Department, 1903, Annual Report of the Director of the Bureau of Engraving and Printing: U.S. Government Printing Office.</a:t>
            </a:r>
          </a:p>
          <a:p>
            <a:endParaRPr lang="en-US" sz="1000" dirty="0"/>
          </a:p>
          <a:p>
            <a:endParaRPr lang="en-US" sz="1000" dirty="0"/>
          </a:p>
        </p:txBody>
      </p:sp>
      <p:sp>
        <p:nvSpPr>
          <p:cNvPr id="3" name="Title 2"/>
          <p:cNvSpPr>
            <a:spLocks noGrp="1"/>
          </p:cNvSpPr>
          <p:nvPr>
            <p:ph type="title"/>
          </p:nvPr>
        </p:nvSpPr>
        <p:spPr/>
        <p:txBody>
          <a:bodyPr/>
          <a:lstStyle/>
          <a:p>
            <a:r>
              <a:rPr lang="en-US" dirty="0" smtClean="0"/>
              <a:t>The End</a:t>
            </a:r>
            <a:endParaRPr lang="en-US" dirty="0"/>
          </a:p>
        </p:txBody>
      </p:sp>
      <p:sp>
        <p:nvSpPr>
          <p:cNvPr id="4" name="Slide Number Placeholder 3"/>
          <p:cNvSpPr>
            <a:spLocks noGrp="1"/>
          </p:cNvSpPr>
          <p:nvPr>
            <p:ph type="sldNum" sz="quarter" idx="12"/>
          </p:nvPr>
        </p:nvSpPr>
        <p:spPr/>
        <p:txBody>
          <a:bodyPr/>
          <a:lstStyle/>
          <a:p>
            <a:fld id="{27474D12-9939-4D11-B012-CF6269ED10D0}" type="slidenum">
              <a:rPr lang="en-US" smtClean="0"/>
              <a:t>75</a:t>
            </a:fld>
            <a:endParaRPr lang="en-US"/>
          </a:p>
        </p:txBody>
      </p:sp>
    </p:spTree>
    <p:extLst>
      <p:ext uri="{BB962C8B-B14F-4D97-AF65-F5344CB8AC3E}">
        <p14:creationId xmlns:p14="http://schemas.microsoft.com/office/powerpoint/2010/main" val="3014982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Packages were to have fixed serial number ranges</a:t>
            </a:r>
            <a:endParaRPr lang="en-US" sz="4000" dirty="0"/>
          </a:p>
        </p:txBody>
      </p:sp>
      <p:sp>
        <p:nvSpPr>
          <p:cNvPr id="3" name="Slide Number Placeholder 2"/>
          <p:cNvSpPr>
            <a:spLocks noGrp="1"/>
          </p:cNvSpPr>
          <p:nvPr>
            <p:ph type="sldNum" sz="quarter" idx="12"/>
          </p:nvPr>
        </p:nvSpPr>
        <p:spPr/>
        <p:txBody>
          <a:bodyPr/>
          <a:lstStyle/>
          <a:p>
            <a:fld id="{27474D12-9939-4D11-B012-CF6269ED10D0}" type="slidenum">
              <a:rPr lang="en-US" smtClean="0"/>
              <a:t>8</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170049"/>
            <a:ext cx="5227736" cy="3925951"/>
          </a:xfrm>
          <a:prstGeom prst="rect">
            <a:avLst/>
          </a:prstGeom>
          <a:ln>
            <a:noFill/>
          </a:ln>
          <a:effectLst>
            <a:outerShdw blurRad="292100" dist="139700" dir="2700000" algn="tl" rotWithShape="0">
              <a:srgbClr val="333333">
                <a:alpha val="65000"/>
              </a:srgbClr>
            </a:outerShdw>
          </a:effectLst>
        </p:spPr>
      </p:pic>
      <p:sp>
        <p:nvSpPr>
          <p:cNvPr id="5" name="Oval 4"/>
          <p:cNvSpPr/>
          <p:nvPr/>
        </p:nvSpPr>
        <p:spPr>
          <a:xfrm>
            <a:off x="5257800" y="4495800"/>
            <a:ext cx="1600200" cy="762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276600" y="4572000"/>
            <a:ext cx="1600200" cy="762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460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Star notes introduced in 1910</a:t>
            </a:r>
            <a:endParaRPr lang="en-US" dirty="0"/>
          </a:p>
          <a:p>
            <a:pPr lvl="1"/>
            <a:endParaRPr lang="en-US" dirty="0"/>
          </a:p>
          <a:p>
            <a:r>
              <a:rPr lang="en-US" dirty="0" smtClean="0"/>
              <a:t>What did the BEP do to replace defective notes before 1910?</a:t>
            </a:r>
          </a:p>
          <a:p>
            <a:pPr lvl="1"/>
            <a:endParaRPr lang="en-US" dirty="0" smtClean="0"/>
          </a:p>
          <a:p>
            <a:endParaRPr lang="en-US" dirty="0" smtClean="0"/>
          </a:p>
          <a:p>
            <a:endParaRPr lang="en-US" dirty="0" smtClean="0"/>
          </a:p>
          <a:p>
            <a:pPr marL="0" indent="0">
              <a:buNone/>
            </a:pPr>
            <a:endParaRPr lang="en-US" dirty="0"/>
          </a:p>
        </p:txBody>
      </p:sp>
      <p:sp>
        <p:nvSpPr>
          <p:cNvPr id="3" name="Title 2"/>
          <p:cNvSpPr>
            <a:spLocks noGrp="1"/>
          </p:cNvSpPr>
          <p:nvPr>
            <p:ph type="title"/>
          </p:nvPr>
        </p:nvSpPr>
        <p:spPr/>
        <p:txBody>
          <a:bodyPr/>
          <a:lstStyle/>
          <a:p>
            <a:r>
              <a:rPr lang="en-US" sz="3600" dirty="0" smtClean="0"/>
              <a:t>Replacements</a:t>
            </a:r>
            <a:endParaRPr lang="en-US" sz="3600" dirty="0"/>
          </a:p>
        </p:txBody>
      </p:sp>
      <p:sp>
        <p:nvSpPr>
          <p:cNvPr id="5" name="Slide Number Placeholder 4"/>
          <p:cNvSpPr>
            <a:spLocks noGrp="1"/>
          </p:cNvSpPr>
          <p:nvPr>
            <p:ph type="sldNum" sz="quarter" idx="12"/>
          </p:nvPr>
        </p:nvSpPr>
        <p:spPr/>
        <p:txBody>
          <a:bodyPr/>
          <a:lstStyle/>
          <a:p>
            <a:fld id="{27474D12-9939-4D11-B012-CF6269ED10D0}" type="slidenum">
              <a:rPr lang="en-US" smtClean="0"/>
              <a:t>9</a:t>
            </a:fld>
            <a:endParaRPr lang="en-US"/>
          </a:p>
        </p:txBody>
      </p:sp>
    </p:spTree>
    <p:extLst>
      <p:ext uri="{BB962C8B-B14F-4D97-AF65-F5344CB8AC3E}">
        <p14:creationId xmlns:p14="http://schemas.microsoft.com/office/powerpoint/2010/main" val="208446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4137</TotalTime>
  <Words>4239</Words>
  <Application>Microsoft Office PowerPoint</Application>
  <PresentationFormat>On-screen Show (4:3)</PresentationFormat>
  <Paragraphs>606</Paragraphs>
  <Slides>75</Slides>
  <Notes>75</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Hardcover</vt:lpstr>
      <vt:lpstr>Before There Were Stars </vt:lpstr>
      <vt:lpstr>Large Size Pre-Star Replacement Notes</vt:lpstr>
      <vt:lpstr>PowerPoint Presentation</vt:lpstr>
      <vt:lpstr>Large Size Pre-Star Replacements</vt:lpstr>
      <vt:lpstr>Background</vt:lpstr>
      <vt:lpstr>Star Notes</vt:lpstr>
      <vt:lpstr>Replacements</vt:lpstr>
      <vt:lpstr>Packages were to have fixed serial number ranges</vt:lpstr>
      <vt:lpstr>Replacements</vt:lpstr>
      <vt:lpstr>Exact Replacements</vt:lpstr>
      <vt:lpstr>“PERFECT”</vt:lpstr>
      <vt:lpstr>Exact Replacements</vt:lpstr>
      <vt:lpstr>Fraud Prevention Measures</vt:lpstr>
      <vt:lpstr>PowerPoint Presentation</vt:lpstr>
      <vt:lpstr>End characters</vt:lpstr>
      <vt:lpstr>End characters</vt:lpstr>
      <vt:lpstr>Fraud Prevention Measures</vt:lpstr>
      <vt:lpstr>U.S. Design Patent 7079</vt:lpstr>
      <vt:lpstr>PowerPoint Presentation</vt:lpstr>
      <vt:lpstr>As seen on early 1882 GCs</vt:lpstr>
      <vt:lpstr>Fraud Prevention Measures</vt:lpstr>
      <vt:lpstr>Sealing at the Treasury</vt:lpstr>
      <vt:lpstr>Exact Replacements</vt:lpstr>
      <vt:lpstr>How were replacements made?</vt:lpstr>
      <vt:lpstr>Numbering Technology at BEP</vt:lpstr>
      <vt:lpstr>PowerPoint Presentation</vt:lpstr>
      <vt:lpstr>PowerPoint Presentation</vt:lpstr>
      <vt:lpstr>Paging Machine</vt:lpstr>
      <vt:lpstr>The Finished Product</vt:lpstr>
      <vt:lpstr>Making Replacements</vt:lpstr>
      <vt:lpstr>1903:  New Technology</vt:lpstr>
      <vt:lpstr>Another Innovation by James Smith</vt:lpstr>
      <vt:lpstr>PowerPoint Presentation</vt:lpstr>
      <vt:lpstr>PowerPoint Presentation</vt:lpstr>
      <vt:lpstr>PowerPoint Presentation</vt:lpstr>
      <vt:lpstr>Different numbering machines used different fonts</vt:lpstr>
      <vt:lpstr>Black Eagles – Before and After</vt:lpstr>
      <vt:lpstr>Making exact replacements after introduction of rotary presses</vt:lpstr>
      <vt:lpstr>Sometimes low tech solutions are best</vt:lpstr>
      <vt:lpstr>Key point of this research</vt:lpstr>
      <vt:lpstr>Why were exact replacements phased out?</vt:lpstr>
      <vt:lpstr>BEP Director to Treasurer, April 14, 1910</vt:lpstr>
      <vt:lpstr>Why were exact replacements phased out?</vt:lpstr>
      <vt:lpstr>PowerPoint Presentation</vt:lpstr>
      <vt:lpstr>Technology drove Policy</vt:lpstr>
      <vt:lpstr>How to Identify Pre-Star Replacements</vt:lpstr>
      <vt:lpstr>Identification</vt:lpstr>
      <vt:lpstr>Identification</vt:lpstr>
      <vt:lpstr>Stars not used on large-size  high denominations</vt:lpstr>
      <vt:lpstr>Technique</vt:lpstr>
      <vt:lpstr>PowerPoint Presentation</vt:lpstr>
      <vt:lpstr>Before and after 1903</vt:lpstr>
      <vt:lpstr>What about post-1882 Gold Certificates?</vt:lpstr>
      <vt:lpstr>Paging machines used old style fonts</vt:lpstr>
      <vt:lpstr>Catch #1</vt:lpstr>
      <vt:lpstr>Catch #2</vt:lpstr>
      <vt:lpstr>Another one</vt:lpstr>
      <vt:lpstr>Presenting…</vt:lpstr>
      <vt:lpstr>Pre-Star Replacement</vt:lpstr>
      <vt:lpstr>Printed from the same numbering head</vt:lpstr>
      <vt:lpstr>PowerPoint Presentation</vt:lpstr>
      <vt:lpstr>PowerPoint Presentation</vt:lpstr>
      <vt:lpstr>Four impressions, same head</vt:lpstr>
      <vt:lpstr>Pre-Star Replacement</vt:lpstr>
      <vt:lpstr>Pre-Star 1914 FRN Replacement</vt:lpstr>
      <vt:lpstr>But, wait!</vt:lpstr>
      <vt:lpstr>1914 Federal Reserve Notes</vt:lpstr>
      <vt:lpstr>1914 Federal Reserve Notes</vt:lpstr>
      <vt:lpstr>Fonts are a bit different</vt:lpstr>
      <vt:lpstr>Pre-Star 1914 FRN Replacement</vt:lpstr>
      <vt:lpstr>Statistics</vt:lpstr>
      <vt:lpstr>How many are out there?</vt:lpstr>
      <vt:lpstr>Put in context</vt:lpstr>
      <vt:lpstr>Questions?</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Size Replacement National Bank Notes, 1903-1920</dc:title>
  <dc:creator>Administrator</dc:creator>
  <cp:lastModifiedBy>Administrator</cp:lastModifiedBy>
  <cp:revision>322</cp:revision>
  <cp:lastPrinted>2014-06-04T19:22:57Z</cp:lastPrinted>
  <dcterms:created xsi:type="dcterms:W3CDTF">2013-01-31T16:13:37Z</dcterms:created>
  <dcterms:modified xsi:type="dcterms:W3CDTF">2014-06-19T14:29:07Z</dcterms:modified>
</cp:coreProperties>
</file>